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4"/>
  </p:sldMasterIdLst>
  <p:notesMasterIdLst>
    <p:notesMasterId r:id="rId85"/>
  </p:notesMasterIdLst>
  <p:handoutMasterIdLst>
    <p:handoutMasterId r:id="rId86"/>
  </p:handoutMasterIdLst>
  <p:sldIdLst>
    <p:sldId id="1475" r:id="rId5"/>
    <p:sldId id="1674" r:id="rId6"/>
    <p:sldId id="1675" r:id="rId7"/>
    <p:sldId id="1676" r:id="rId8"/>
    <p:sldId id="1677" r:id="rId9"/>
    <p:sldId id="1678" r:id="rId10"/>
    <p:sldId id="1679" r:id="rId11"/>
    <p:sldId id="1680" r:id="rId12"/>
    <p:sldId id="1681" r:id="rId13"/>
    <p:sldId id="1682" r:id="rId14"/>
    <p:sldId id="1684" r:id="rId15"/>
    <p:sldId id="1685" r:id="rId16"/>
    <p:sldId id="1683" r:id="rId17"/>
    <p:sldId id="1686" r:id="rId18"/>
    <p:sldId id="1687" r:id="rId19"/>
    <p:sldId id="1689" r:id="rId20"/>
    <p:sldId id="1690" r:id="rId21"/>
    <p:sldId id="1691" r:id="rId22"/>
    <p:sldId id="1692" r:id="rId23"/>
    <p:sldId id="1693" r:id="rId24"/>
    <p:sldId id="1694" r:id="rId25"/>
    <p:sldId id="1695" r:id="rId26"/>
    <p:sldId id="1696" r:id="rId27"/>
    <p:sldId id="1697" r:id="rId28"/>
    <p:sldId id="1698" r:id="rId29"/>
    <p:sldId id="1699" r:id="rId30"/>
    <p:sldId id="1700" r:id="rId31"/>
    <p:sldId id="1701" r:id="rId32"/>
    <p:sldId id="1702" r:id="rId33"/>
    <p:sldId id="1703" r:id="rId34"/>
    <p:sldId id="1704" r:id="rId35"/>
    <p:sldId id="1705" r:id="rId36"/>
    <p:sldId id="1706" r:id="rId37"/>
    <p:sldId id="1707" r:id="rId38"/>
    <p:sldId id="1708" r:id="rId39"/>
    <p:sldId id="1709" r:id="rId40"/>
    <p:sldId id="1710" r:id="rId41"/>
    <p:sldId id="1712" r:id="rId42"/>
    <p:sldId id="1711" r:id="rId43"/>
    <p:sldId id="1735" r:id="rId44"/>
    <p:sldId id="1715" r:id="rId45"/>
    <p:sldId id="1716" r:id="rId46"/>
    <p:sldId id="1713" r:id="rId47"/>
    <p:sldId id="1714" r:id="rId48"/>
    <p:sldId id="1717" r:id="rId49"/>
    <p:sldId id="1736" r:id="rId50"/>
    <p:sldId id="1718" r:id="rId51"/>
    <p:sldId id="1719" r:id="rId52"/>
    <p:sldId id="1720" r:id="rId53"/>
    <p:sldId id="1721" r:id="rId54"/>
    <p:sldId id="1722" r:id="rId55"/>
    <p:sldId id="1723" r:id="rId56"/>
    <p:sldId id="1724" r:id="rId57"/>
    <p:sldId id="1725" r:id="rId58"/>
    <p:sldId id="1726" r:id="rId59"/>
    <p:sldId id="1727" r:id="rId60"/>
    <p:sldId id="1728" r:id="rId61"/>
    <p:sldId id="1729" r:id="rId62"/>
    <p:sldId id="1730" r:id="rId63"/>
    <p:sldId id="1731" r:id="rId64"/>
    <p:sldId id="1732" r:id="rId65"/>
    <p:sldId id="1733" r:id="rId66"/>
    <p:sldId id="1740" r:id="rId67"/>
    <p:sldId id="1739" r:id="rId68"/>
    <p:sldId id="1741" r:id="rId69"/>
    <p:sldId id="1742" r:id="rId70"/>
    <p:sldId id="1744" r:id="rId71"/>
    <p:sldId id="1745" r:id="rId72"/>
    <p:sldId id="1746" r:id="rId73"/>
    <p:sldId id="1753" r:id="rId74"/>
    <p:sldId id="1747" r:id="rId75"/>
    <p:sldId id="1750" r:id="rId76"/>
    <p:sldId id="1748" r:id="rId77"/>
    <p:sldId id="1749" r:id="rId78"/>
    <p:sldId id="1751" r:id="rId79"/>
    <p:sldId id="1754" r:id="rId80"/>
    <p:sldId id="1755" r:id="rId81"/>
    <p:sldId id="1756" r:id="rId82"/>
    <p:sldId id="1757" r:id="rId83"/>
    <p:sldId id="1673" r:id="rId84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AD7"/>
    <a:srgbClr val="F6E6EA"/>
    <a:srgbClr val="FAE2F6"/>
    <a:srgbClr val="170981"/>
    <a:srgbClr val="121328"/>
    <a:srgbClr val="8FF9EF"/>
    <a:srgbClr val="993300"/>
    <a:srgbClr val="00CE9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F6BCFA-6BFE-43BD-BDCA-D91751571FD0}" v="720" dt="2023-10-23T05:58:41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5604" autoAdjust="0"/>
  </p:normalViewPr>
  <p:slideViewPr>
    <p:cSldViewPr>
      <p:cViewPr varScale="1">
        <p:scale>
          <a:sx n="75" d="100"/>
          <a:sy n="75" d="100"/>
        </p:scale>
        <p:origin x="1410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0"/>
    </p:cViewPr>
  </p:sorterViewPr>
  <p:notesViewPr>
    <p:cSldViewPr>
      <p:cViewPr varScale="1">
        <p:scale>
          <a:sx n="38" d="100"/>
          <a:sy n="38" d="100"/>
        </p:scale>
        <p:origin x="-1530" y="-72"/>
      </p:cViewPr>
      <p:guideLst>
        <p:guide orient="horz" pos="291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95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AEFB011F-2008-4869-970A-A21058A981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387850"/>
            <a:ext cx="5140325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395635D6-6B9D-449A-9E74-711C18BF99D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E84338-AA55-4DBE-8E25-1F02DB94C8FB}" type="slidenum">
              <a:rPr lang="en-US" altLang="zh-CN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3602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8859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58374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70171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93724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64836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79563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32070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24905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54738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914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30591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并行、显示建模长期关系。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33639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20071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66878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96491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捕捉到每个特征和不同域交互的重要性。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93884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捕捉到每个特征和不同域交互的重要性。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31909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捕捉到每个特征和不同域交互的重要性。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66059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捕捉到每个特征和不同域交互的重要性。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88153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捕捉到每个特征和不同域交互的重要性。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93664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捕捉到每个特征和不同域交互的重要性。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66397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62342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捕捉到每个特征和不同域交互的重要性。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82574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捕捉到每个特征和不同域交互的重要性。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43419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捕捉到每个特征和不同域交互的重要性。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88013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51675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37322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95879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56083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865946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33809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669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448050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66421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29360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923590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1446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82579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285312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842903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794184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428940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81958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9728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50990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650631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600643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057492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95744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874412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319076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204015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320039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89720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46797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585517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528516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824253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731115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81184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23002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462414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833123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381669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51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329723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043188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606952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391021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054704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892068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9749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950408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803861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711712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61772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064664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1675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r>
              <a:rPr lang="en-US" altLang="zh-CN" sz="1200" b="0" i="0" u="none" strike="noStrike" cap="none" baseline="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Thank you!  Due to the time is limited. I can not give the answers of your questions now.</a:t>
            </a:r>
          </a:p>
          <a:p>
            <a:endParaRPr lang="en-US" altLang="zh-CN" sz="1200" b="0" i="0" u="none" strike="noStrike" cap="none" baseline="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r>
              <a:rPr lang="en-US" altLang="zh-CN" sz="1200" b="0" i="0" u="none" strike="noStrike" cap="none" baseline="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But please feel free to contact us with e-mail, we will give your feedback as soon as possible.</a:t>
            </a:r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505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5295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9298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98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4855997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DE8338-24F7-4FAC-8634-D5A9FBFDCC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9547624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8100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8100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54A715-F960-461F-ACE6-5C5894AE64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466305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F76A6A-4999-49BD-800A-379D7EA5E9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7946173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5E5DBB-AC59-4CAF-A4A8-6560FA0210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017645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F2AFA-2551-47B2-84B7-FEBD4D3776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8758752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0E43F3-9865-4039-9D00-104363F205A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955002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188D9C-38BD-4867-94BE-DCA105D646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768620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4800" y="381000"/>
            <a:ext cx="8458200" cy="60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F50EA7-23B5-4434-9F2F-81537A9A33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1660483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B31BA-3C83-4123-80FC-56C4FD38D4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798482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B1F33-1D72-4367-ABA9-104E08FCC4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464849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6A6F05-B267-4FB4-BA08-14810B7C06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3797434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C0D9EA-6CE8-494F-AA63-E91D418AD4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9545771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F2C128-00D5-4627-9984-2293BD7933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5201130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0A172C-D729-410C-B8A1-4A5B8F0BD7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185378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597F8-A76D-46EB-9C29-3A7803337C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5635230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140BB5-2C40-457B-8CBF-5A6AE72DB9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7070485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BA23F2-FE9D-4859-9F3D-E4FCE6D6A1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8598570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56"/>
          <p:cNvSpPr>
            <a:spLocks noChangeArrowheads="1"/>
          </p:cNvSpPr>
          <p:nvPr/>
        </p:nvSpPr>
        <p:spPr bwMode="gray">
          <a:xfrm>
            <a:off x="304800" y="1066800"/>
            <a:ext cx="8410575" cy="46038"/>
          </a:xfrm>
          <a:prstGeom prst="rect">
            <a:avLst/>
          </a:prstGeom>
          <a:gradFill rotWithShape="1">
            <a:gsLst>
              <a:gs pos="0">
                <a:srgbClr val="00CE98">
                  <a:alpha val="50000"/>
                </a:srgbClr>
              </a:gs>
              <a:gs pos="100000">
                <a:srgbClr val="8FF9EF">
                  <a:alpha val="51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zh-CN" altLang="zh-CN" sz="2400"/>
          </a:p>
        </p:txBody>
      </p:sp>
      <p:sp>
        <p:nvSpPr>
          <p:cNvPr id="1027" name="Rectangle 205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"/>
            <a:ext cx="84026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20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458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928781" name="Rectangle 206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SimSun" panose="02010600030101010101" pitchFamily="2" charset="-122"/>
              </a:defRPr>
            </a:lvl1pPr>
          </a:lstStyle>
          <a:p>
            <a:fld id="{8E6220A2-6F31-4167-9DBC-A53225D83A9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  <p:sldLayoutId id="2147484019" r:id="rId14"/>
    <p:sldLayoutId id="2147484020" r:id="rId15"/>
    <p:sldLayoutId id="2147484021" r:id="rId16"/>
    <p:sldLayoutId id="2147484022" r:id="rId17"/>
    <p:sldLayoutId id="2147484023" r:id="rId18"/>
  </p:sldLayoutIdLst>
  <p:transition>
    <p:zoom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leepyhunt@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efchern@zju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jpg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E19251-99AB-4A2B-8C13-88EC787D0876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200"/>
          </a:p>
        </p:txBody>
      </p:sp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-76200"/>
            <a:ext cx="8077200" cy="3505200"/>
          </a:xfrm>
        </p:spPr>
        <p:txBody>
          <a:bodyPr/>
          <a:lstStyle/>
          <a:p>
            <a:pPr eaLnBrk="1" hangingPunct="1"/>
            <a:r>
              <a:rPr lang="en-US" altLang="zh-CN" sz="6000" dirty="0">
                <a:solidFill>
                  <a:srgbClr val="D1D1F0"/>
                </a:solidFill>
                <a:ea typeface="SimSun" panose="02010600030101010101" pitchFamily="2" charset="-122"/>
              </a:rPr>
              <a:t>Data Mining: </a:t>
            </a:r>
            <a:br>
              <a:rPr lang="en-US" altLang="zh-CN" sz="6000" dirty="0">
                <a:solidFill>
                  <a:srgbClr val="D1D1F0"/>
                </a:solidFill>
                <a:ea typeface="SimSun" panose="02010600030101010101" pitchFamily="2" charset="-122"/>
              </a:rPr>
            </a:br>
            <a:r>
              <a:rPr lang="en-US" altLang="zh-CN" sz="4800" dirty="0">
                <a:solidFill>
                  <a:srgbClr val="D1D1F0"/>
                </a:solidFill>
                <a:ea typeface="SimSun" panose="02010600030101010101" pitchFamily="2" charset="-122"/>
              </a:rPr>
              <a:t>Advanced Techniques</a:t>
            </a:r>
            <a:br>
              <a:rPr lang="en-US" altLang="zh-CN" sz="4800" dirty="0">
                <a:solidFill>
                  <a:srgbClr val="D1D1F0"/>
                </a:solidFill>
                <a:ea typeface="SimSun" panose="02010600030101010101" pitchFamily="2" charset="-122"/>
              </a:rPr>
            </a:br>
            <a:r>
              <a:rPr lang="en-US" altLang="zh-CN" sz="4000" dirty="0">
                <a:solidFill>
                  <a:srgbClr val="D1D1F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6000" dirty="0">
                <a:ea typeface="SimSun" panose="02010600030101010101" pitchFamily="2" charset="-122"/>
              </a:rPr>
              <a:t/>
            </a:r>
            <a:br>
              <a:rPr lang="en-US" altLang="zh-CN" sz="6000" dirty="0">
                <a:ea typeface="SimSun" panose="02010600030101010101" pitchFamily="2" charset="-122"/>
              </a:rPr>
            </a:br>
            <a:r>
              <a:rPr lang="en-US" altLang="zh-CN" sz="1400" dirty="0">
                <a:ea typeface="SimSun" panose="02010600030101010101" pitchFamily="2" charset="-122"/>
              </a:rPr>
              <a:t>  </a:t>
            </a:r>
            <a:r>
              <a:rPr lang="en-US" altLang="zh-CN" sz="6000" dirty="0">
                <a:ea typeface="SimSun" panose="02010600030101010101" pitchFamily="2" charset="-122"/>
              </a:rPr>
              <a:t/>
            </a:r>
            <a:br>
              <a:rPr lang="en-US" altLang="zh-CN" sz="6000" dirty="0">
                <a:ea typeface="SimSun" panose="02010600030101010101" pitchFamily="2" charset="-122"/>
              </a:rPr>
            </a:br>
            <a:r>
              <a:rPr lang="en-US" altLang="zh-CN" sz="5400" dirty="0" smtClean="0">
                <a:ea typeface="SimSun" panose="02010600030101010101" pitchFamily="2" charset="-122"/>
              </a:rPr>
              <a:t>Recommender System</a:t>
            </a:r>
            <a:endParaRPr lang="en-US" altLang="zh-CN" sz="2800" dirty="0">
              <a:ea typeface="SimSun" panose="02010600030101010101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072BB9-DCCD-984C-8F23-7D82A5E3E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08450"/>
            <a:ext cx="8534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主讲教师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陈佳伟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u="sng" dirty="0" smtClean="0">
                <a:solidFill>
                  <a:srgbClr val="FF0000"/>
                </a:solidFill>
                <a:ea typeface="宋体" panose="02010600030101010101" pitchFamily="2" charset="-122"/>
                <a:hlinkClick r:id="rId3"/>
              </a:rPr>
              <a:t>sleepyhunt</a:t>
            </a:r>
            <a:r>
              <a:rPr lang="en-US" altLang="zh-CN" dirty="0" smtClean="0">
                <a:ea typeface="宋体" panose="02010600030101010101" pitchFamily="2" charset="-122"/>
                <a:hlinkClick r:id="rId3"/>
              </a:rPr>
              <a:t>@zju.edu.cn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https://jiawei-chen.github.io/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TA: </a:t>
            </a:r>
            <a:r>
              <a:rPr lang="zh-CN" altLang="en-US" dirty="0">
                <a:ea typeface="宋体" panose="02010600030101010101" pitchFamily="2" charset="-122"/>
              </a:rPr>
              <a:t>陈德仿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 smtClean="0">
                <a:ea typeface="宋体" panose="02010600030101010101" pitchFamily="2" charset="-122"/>
                <a:hlinkClick r:id="rId4"/>
              </a:rPr>
              <a:t>defchern@zju.edu.cn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1123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10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Background of Recommender System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Recommendation Models 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Typical problems 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Potential 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4843921" y="2506678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SimSun" panose="02010600030101010101" pitchFamily="2" charset="-122"/>
              </a:rPr>
              <a:t>Recommender system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31208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1628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11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Recommender System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228600" y="838200"/>
            <a:ext cx="8965847" cy="402025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404587" y="1216204"/>
            <a:ext cx="7229703" cy="5260796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Two-stage recommendation</a:t>
            </a: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fontAlgn="auto"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None/>
              <a:defRPr/>
            </a:pPr>
            <a:endParaRPr lang="en-US" sz="2400" i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fontAlgn="auto">
              <a:spcAft>
                <a:spcPts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" r="246" b="1584"/>
          <a:stretch/>
        </p:blipFill>
        <p:spPr>
          <a:xfrm>
            <a:off x="404587" y="1905000"/>
            <a:ext cx="7772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347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Candidate retrieval: learning user and item representation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14600"/>
            <a:ext cx="6554545" cy="28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5831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Matrix factorization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31632"/>
            <a:ext cx="5656481" cy="1510433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 bwMode="auto">
          <a:xfrm>
            <a:off x="1905000" y="2655332"/>
            <a:ext cx="0" cy="8001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4" name="文本框 3"/>
          <p:cNvSpPr txBox="1"/>
          <p:nvPr/>
        </p:nvSpPr>
        <p:spPr>
          <a:xfrm>
            <a:off x="1066800" y="2133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User features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3657600" y="2686566"/>
            <a:ext cx="0" cy="8001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2819400" y="21648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items</a:t>
            </a:r>
            <a:r>
              <a:rPr lang="en-US" altLang="zh-CN" dirty="0" smtClean="0"/>
              <a:t> features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6019800" y="2630448"/>
            <a:ext cx="0" cy="8001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5410200" y="2133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Feedback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447800" y="3429000"/>
                <a:ext cx="914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429000"/>
                <a:ext cx="914400" cy="369332"/>
              </a:xfrm>
              <a:prstGeom prst="rect">
                <a:avLst/>
              </a:prstGeom>
              <a:blipFill>
                <a:blip r:embed="rId4"/>
                <a:stretch>
                  <a:fillRect l="-407237" t="-2680645" r="-406579" b="-107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272740" y="3626366"/>
                <a:ext cx="914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740" y="3626366"/>
                <a:ext cx="914400" cy="369332"/>
              </a:xfrm>
              <a:prstGeom prst="rect">
                <a:avLst/>
              </a:prstGeom>
              <a:blipFill>
                <a:blip r:embed="rId5"/>
                <a:stretch>
                  <a:fillRect l="-538816" t="-2866129" r="-538816" b="-201129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562600" y="3441700"/>
                <a:ext cx="9144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3441700"/>
                <a:ext cx="914400" cy="369332"/>
              </a:xfrm>
              <a:prstGeom prst="rect">
                <a:avLst/>
              </a:prstGeom>
              <a:blipFill>
                <a:blip r:embed="rId6"/>
                <a:stretch>
                  <a:fillRect l="-407895" t="-2680645" r="-405921" b="-107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t="15637"/>
          <a:stretch/>
        </p:blipFill>
        <p:spPr>
          <a:xfrm>
            <a:off x="2322621" y="5031428"/>
            <a:ext cx="2814638" cy="7676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5735082"/>
            <a:ext cx="4474368" cy="91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6144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14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Information-enhanced </a:t>
            </a:r>
            <a:r>
              <a:rPr lang="en-US" altLang="zh-CN" sz="2400" dirty="0"/>
              <a:t>Embedding </a:t>
            </a:r>
            <a:r>
              <a:rPr lang="en-US" altLang="zh-CN" sz="2400" dirty="0" smtClean="0"/>
              <a:t>Models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Weaknesses of MF</a:t>
            </a:r>
            <a:r>
              <a:rPr lang="en-US" altLang="zh-CN" sz="2400" dirty="0"/>
              <a:t>:  </a:t>
            </a:r>
            <a:endParaRPr lang="en-US" altLang="zh-CN" sz="2000" dirty="0" smtClean="0"/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dirty="0"/>
              <a:t>R</a:t>
            </a:r>
            <a:r>
              <a:rPr lang="en-US" altLang="zh-CN" sz="2000" dirty="0" smtClean="0"/>
              <a:t>ely </a:t>
            </a:r>
            <a:r>
              <a:rPr lang="en-US" altLang="zh-CN" sz="2000" dirty="0"/>
              <a:t>on the signal from the objective </a:t>
            </a:r>
            <a:r>
              <a:rPr lang="en-US" altLang="zh-CN" sz="2000" dirty="0" smtClean="0"/>
              <a:t>function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dirty="0" smtClean="0"/>
              <a:t>Poor performance of cold users/ items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Neighbor-based models: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dirty="0"/>
              <a:t>enrich the </a:t>
            </a:r>
            <a:r>
              <a:rPr lang="en-US" altLang="zh-CN" sz="2000" dirty="0" smtClean="0"/>
              <a:t>user representation </a:t>
            </a:r>
            <a:r>
              <a:rPr lang="en-US" altLang="zh-CN" sz="2000" dirty="0"/>
              <a:t>with his rating history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19" y="4800600"/>
            <a:ext cx="5562600" cy="11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8457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Information-enhanced </a:t>
            </a:r>
            <a:r>
              <a:rPr lang="en-US" altLang="zh-CN" sz="2400" dirty="0"/>
              <a:t>Embedding </a:t>
            </a:r>
            <a:r>
              <a:rPr lang="en-US" altLang="zh-CN" sz="2400" dirty="0" smtClean="0"/>
              <a:t>Models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Feature-enriched embedding </a:t>
            </a:r>
            <a:r>
              <a:rPr lang="en-US" altLang="zh-CN" sz="2400" dirty="0"/>
              <a:t>methods (</a:t>
            </a:r>
            <a:r>
              <a:rPr lang="en-US" altLang="zh-CN" sz="2400" b="1" dirty="0">
                <a:solidFill>
                  <a:srgbClr val="C00000"/>
                </a:solidFill>
              </a:rPr>
              <a:t>two-tower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structure</a:t>
            </a:r>
            <a:r>
              <a:rPr lang="en-US" altLang="zh-CN" sz="2400" dirty="0" smtClean="0"/>
              <a:t>):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dirty="0"/>
              <a:t>L</a:t>
            </a:r>
            <a:r>
              <a:rPr lang="en-US" altLang="zh-CN" sz="2000" dirty="0" smtClean="0"/>
              <a:t>everaging </a:t>
            </a:r>
            <a:r>
              <a:rPr lang="en-US" altLang="zh-CN" sz="2000" dirty="0"/>
              <a:t>rich user and item </a:t>
            </a:r>
            <a:r>
              <a:rPr lang="en-US" altLang="zh-CN" sz="2000" dirty="0" smtClean="0"/>
              <a:t>features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dirty="0" smtClean="0"/>
              <a:t>We may profile </a:t>
            </a:r>
            <a:r>
              <a:rPr lang="en-US" altLang="zh-CN" sz="2000" dirty="0"/>
              <a:t>a user </a:t>
            </a:r>
            <a:r>
              <a:rPr lang="en-US" altLang="zh-CN" sz="2000" dirty="0" smtClean="0"/>
              <a:t>with age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gender</a:t>
            </a:r>
            <a:r>
              <a:rPr lang="en-US" altLang="zh-CN" sz="2000" dirty="0"/>
              <a:t>, education, revenue, </a:t>
            </a:r>
            <a:r>
              <a:rPr lang="en-US" altLang="zh-CN" sz="2000" dirty="0" err="1" smtClean="0"/>
              <a:t>etc</a:t>
            </a:r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3524387"/>
            <a:ext cx="4267200" cy="31177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733800"/>
            <a:ext cx="3857625" cy="612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023" y="4772338"/>
            <a:ext cx="4533277" cy="135657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 bwMode="auto">
          <a:xfrm flipV="1">
            <a:off x="5615051" y="4217818"/>
            <a:ext cx="458724" cy="27798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D5AD7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1" name="矩形 10"/>
          <p:cNvSpPr/>
          <p:nvPr/>
        </p:nvSpPr>
        <p:spPr>
          <a:xfrm>
            <a:off x="4943991" y="4485178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Flexible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78262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Information-enhanced </a:t>
            </a:r>
            <a:r>
              <a:rPr lang="en-US" altLang="zh-CN" sz="2400" dirty="0"/>
              <a:t>Embedding </a:t>
            </a:r>
            <a:r>
              <a:rPr lang="en-US" altLang="zh-CN" sz="2400" dirty="0" smtClean="0"/>
              <a:t>Models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Graph-enriched embedding methods: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dirty="0" smtClean="0"/>
              <a:t>Weakness of existing methods: regard </a:t>
            </a:r>
            <a:r>
              <a:rPr lang="en-US" altLang="zh-CN" sz="2000" dirty="0"/>
              <a:t>each user or item as a “isolated </a:t>
            </a:r>
            <a:r>
              <a:rPr lang="en-US" altLang="zh-CN" sz="2000" dirty="0" smtClean="0"/>
              <a:t>island, fail to explicitly </a:t>
            </a:r>
            <a:r>
              <a:rPr lang="en-US" altLang="zh-CN" sz="2000" dirty="0"/>
              <a:t>encode their relations</a:t>
            </a:r>
            <a:endParaRPr lang="en-US" altLang="zh-CN" sz="20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490704"/>
            <a:ext cx="4953000" cy="21767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284741"/>
            <a:ext cx="5927726" cy="12613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622314"/>
            <a:ext cx="2708275" cy="12089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02476"/>
            <a:ext cx="3429000" cy="7246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52400" y="6588916"/>
            <a:ext cx="906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SIGIR’20: </a:t>
            </a:r>
            <a:r>
              <a:rPr lang="en-US" altLang="zh-CN" sz="1400" dirty="0" err="1" smtClean="0"/>
              <a:t>Lightgcn</a:t>
            </a:r>
            <a:r>
              <a:rPr lang="en-US" altLang="zh-CN" sz="1400" dirty="0"/>
              <a:t>: Simplifying and powering graph convolution network for </a:t>
            </a:r>
            <a:r>
              <a:rPr lang="en-US" altLang="zh-CN" sz="1400" dirty="0" smtClean="0"/>
              <a:t>recommendation (2k+)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627759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Information-enhanced </a:t>
            </a:r>
            <a:r>
              <a:rPr lang="en-US" altLang="zh-CN" sz="2400" dirty="0"/>
              <a:t>Embedding </a:t>
            </a:r>
            <a:r>
              <a:rPr lang="en-US" altLang="zh-CN" sz="2400" dirty="0" smtClean="0"/>
              <a:t>Models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Methods with Modeling Sequential Dynamics</a:t>
            </a:r>
            <a:endParaRPr lang="en-US" altLang="zh-CN" sz="2400" dirty="0" smtClean="0"/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dirty="0"/>
              <a:t>take user’s behavior sequences as input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dirty="0" smtClean="0"/>
              <a:t>Take the advantage of deep neural network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733800"/>
            <a:ext cx="6754092" cy="23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5826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Methods </a:t>
            </a:r>
            <a:r>
              <a:rPr lang="en-US" altLang="zh-CN" sz="2400" dirty="0"/>
              <a:t>with Modeling Sequential Dynamics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RNN-based </a:t>
            </a:r>
            <a:r>
              <a:rPr lang="en-US" altLang="zh-CN" sz="2400" dirty="0"/>
              <a:t>methods that </a:t>
            </a:r>
            <a:r>
              <a:rPr lang="en-US" altLang="zh-CN" sz="2400" dirty="0" smtClean="0"/>
              <a:t>model sequential </a:t>
            </a:r>
            <a:r>
              <a:rPr lang="en-US" altLang="zh-CN" sz="2400" dirty="0"/>
              <a:t>dependence with </a:t>
            </a:r>
            <a:r>
              <a:rPr lang="en-US" altLang="zh-CN" sz="2400" dirty="0" smtClean="0"/>
              <a:t>RNN or some improved versions like LSTM, GRU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00" y="3200400"/>
            <a:ext cx="7072200" cy="243542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6259612"/>
            <a:ext cx="891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Personalizing Session-based Recommendations with Hierarchical Recurrent Neural Networks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472383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7630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Methods </a:t>
            </a:r>
            <a:r>
              <a:rPr lang="en-US" altLang="zh-CN" sz="2400" dirty="0"/>
              <a:t>with Modeling Sequential Dynamics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CNN-based methods </a:t>
            </a:r>
            <a:r>
              <a:rPr lang="en-US" altLang="zh-CN" sz="2400" dirty="0"/>
              <a:t>that concatenates the embedding of previous item as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matrix and then treat the matrix as images</a:t>
            </a:r>
            <a:endParaRPr lang="en-US" altLang="zh-CN" sz="2400" dirty="0" smtClean="0"/>
          </a:p>
        </p:txBody>
      </p:sp>
      <p:sp>
        <p:nvSpPr>
          <p:cNvPr id="3" name="矩形 2"/>
          <p:cNvSpPr/>
          <p:nvPr/>
        </p:nvSpPr>
        <p:spPr>
          <a:xfrm>
            <a:off x="533400" y="6460009"/>
            <a:ext cx="891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WSDM’18</a:t>
            </a:r>
            <a:r>
              <a:rPr lang="en-US" altLang="zh-CN" sz="1400" dirty="0" smtClean="0"/>
              <a:t>: Personalized </a:t>
            </a:r>
            <a:r>
              <a:rPr lang="en-US" altLang="zh-CN" sz="1400" dirty="0"/>
              <a:t>Top-N Sequential Recommendation </a:t>
            </a:r>
            <a:r>
              <a:rPr lang="en-US" altLang="zh-CN" sz="1400" dirty="0" smtClean="0"/>
              <a:t>via Convolutional </a:t>
            </a:r>
            <a:r>
              <a:rPr lang="en-US" altLang="zh-CN" sz="1400" dirty="0"/>
              <a:t>Sequence Embedding 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19" y="2931201"/>
            <a:ext cx="7086600" cy="34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0759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Why recommender system?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Recommender system has become a hot area in data mining</a:t>
            </a:r>
            <a:endParaRPr lang="en-US" altLang="zh-CN" sz="2400" dirty="0" smtClean="0"/>
          </a:p>
          <a:p>
            <a:pPr eaLnBrk="1" hangingPunct="1">
              <a:lnSpc>
                <a:spcPct val="130000"/>
              </a:lnSpc>
            </a:pP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83852"/>
            <a:ext cx="6934200" cy="45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112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7630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Methods </a:t>
            </a:r>
            <a:r>
              <a:rPr lang="en-US" altLang="zh-CN" sz="2400" dirty="0"/>
              <a:t>with Modeling Sequential Dynamics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attention-based methods: introduce attention </a:t>
            </a:r>
            <a:r>
              <a:rPr lang="en-US" altLang="zh-CN" sz="2400" dirty="0"/>
              <a:t>mechanism by considering user different behaviors would have different </a:t>
            </a:r>
            <a:r>
              <a:rPr lang="en-US" altLang="zh-CN" sz="2400" b="1" dirty="0">
                <a:solidFill>
                  <a:srgbClr val="C00000"/>
                </a:solidFill>
              </a:rPr>
              <a:t>influences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on user’s </a:t>
            </a:r>
            <a:r>
              <a:rPr lang="en-US" altLang="zh-CN" sz="2400" dirty="0"/>
              <a:t>next behaviors</a:t>
            </a:r>
            <a:endParaRPr lang="en-US" altLang="zh-CN" sz="2400" dirty="0" smtClean="0"/>
          </a:p>
        </p:txBody>
      </p:sp>
      <p:sp>
        <p:nvSpPr>
          <p:cNvPr id="3" name="矩形 2"/>
          <p:cNvSpPr/>
          <p:nvPr/>
        </p:nvSpPr>
        <p:spPr>
          <a:xfrm>
            <a:off x="533400" y="6460009"/>
            <a:ext cx="891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WSDM’18: Self-Attentive Sequential Recommendation</a:t>
            </a:r>
            <a:endParaRPr lang="zh-CN" altLang="en-US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3598683"/>
            <a:ext cx="3473015" cy="16229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520" y="3283881"/>
            <a:ext cx="3990975" cy="235267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>
            <a:off x="4038600" y="4410174"/>
            <a:ext cx="42941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D5AD7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8" name="矩形 7"/>
          <p:cNvSpPr/>
          <p:nvPr/>
        </p:nvSpPr>
        <p:spPr>
          <a:xfrm>
            <a:off x="990600" y="5206211"/>
            <a:ext cx="2161169" cy="51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RNN-based</a:t>
            </a:r>
            <a:endParaRPr lang="en-US" altLang="zh-CN" sz="2400" dirty="0"/>
          </a:p>
        </p:txBody>
      </p:sp>
      <p:sp>
        <p:nvSpPr>
          <p:cNvPr id="9" name="矩形 8"/>
          <p:cNvSpPr/>
          <p:nvPr/>
        </p:nvSpPr>
        <p:spPr>
          <a:xfrm>
            <a:off x="5257800" y="5603381"/>
            <a:ext cx="2789803" cy="51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Attention-based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54029547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Candidate (finely) Ranking Models</a:t>
            </a:r>
            <a:r>
              <a:rPr lang="en-US" altLang="zh-CN" sz="2400" dirty="0"/>
              <a:t>: mainly focus on modeling the </a:t>
            </a:r>
            <a:r>
              <a:rPr lang="en-US" altLang="zh-CN" sz="2400" dirty="0" smtClean="0"/>
              <a:t>interactions between </a:t>
            </a:r>
            <a:r>
              <a:rPr lang="en-US" altLang="zh-CN" sz="2400" dirty="0"/>
              <a:t>features</a:t>
            </a:r>
            <a:r>
              <a:rPr lang="en-US" altLang="zh-CN" sz="2400" dirty="0" smtClean="0"/>
              <a:t>.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08" y="2743200"/>
            <a:ext cx="703122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3461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Liner models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collects </a:t>
            </a:r>
            <a:r>
              <a:rPr lang="en-US" altLang="zh-CN" sz="2400" dirty="0"/>
              <a:t>features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users, items, contexts</a:t>
            </a:r>
            <a:r>
              <a:rPr lang="en-US" altLang="zh-CN" sz="2400" dirty="0" smtClean="0"/>
              <a:t>) into </a:t>
            </a:r>
            <a:r>
              <a:rPr lang="en-US" altLang="zh-CN" sz="2400" dirty="0"/>
              <a:t>a </a:t>
            </a:r>
            <a:r>
              <a:rPr lang="en-US" altLang="zh-CN" sz="2400" dirty="0" smtClean="0"/>
              <a:t>numerical feature vector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leverage </a:t>
            </a:r>
            <a:r>
              <a:rPr lang="en-US" altLang="zh-CN" sz="2400" dirty="0" smtClean="0"/>
              <a:t>linear function to map the feature vector into the final predicted score: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191000"/>
            <a:ext cx="3505200" cy="129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0498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953000"/>
          </a:xfrm>
          <a:noFill/>
        </p:spPr>
        <p:txBody>
          <a:bodyPr lIns="92075" tIns="46038" rIns="92075" bIns="46038"/>
          <a:lstStyle/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dirty="0"/>
              <a:t>Polynomial models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Modeling high-order feature interactions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Naïve strategy: explicitly modeling 2-order interactions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733800"/>
            <a:ext cx="5257800" cy="1284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70327" y="5638800"/>
                <a:ext cx="9038115" cy="572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Too many parameters</a:t>
                </a:r>
                <a:r>
                  <a:rPr lang="en-US" altLang="zh-CN" sz="2400" dirty="0" smtClean="0"/>
                  <a:t>: inefficiency &amp; high memory cost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327" y="5638800"/>
                <a:ext cx="9038115" cy="572464"/>
              </a:xfrm>
              <a:prstGeom prst="rect">
                <a:avLst/>
              </a:prstGeom>
              <a:blipFill>
                <a:blip r:embed="rId4"/>
                <a:stretch>
                  <a:fillRect t="-1971277" r="-62036" b="-146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6891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38150" y="1371600"/>
                <a:ext cx="8686800" cy="4953000"/>
              </a:xfrm>
              <a:noFill/>
            </p:spPr>
            <p:txBody>
              <a:bodyPr lIns="92075" tIns="46038" rIns="92075" bIns="46038"/>
              <a:lstStyle/>
              <a:p>
                <a:pPr marL="342900" lvl="1" indent="-342900" eaLnBrk="1" hangingPunct="1">
                  <a:lnSpc>
                    <a:spcPct val="130000"/>
                  </a:lnSpc>
                  <a:buClr>
                    <a:schemeClr val="folHlink"/>
                  </a:buClr>
                  <a:buSzPct val="60000"/>
                </a:pPr>
                <a:r>
                  <a:rPr lang="en-US" altLang="zh-CN" sz="2400" dirty="0" smtClean="0"/>
                  <a:t>Polynomial models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Factorization machine</a:t>
                </a:r>
                <a:r>
                  <a:rPr lang="en-US" altLang="zh-CN" sz="2400" dirty="0"/>
                  <a:t>: </a:t>
                </a:r>
                <a:r>
                  <a:rPr lang="en-US" altLang="zh-CN" sz="2400" dirty="0" smtClean="0"/>
                  <a:t>factorize </a:t>
                </a:r>
                <a:r>
                  <a:rPr lang="en-US" altLang="zh-CN" sz="2400" dirty="0"/>
                  <a:t>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 into the inner product of two </a:t>
                </a:r>
                <a:r>
                  <a:rPr lang="en-US" altLang="zh-CN" sz="2400" dirty="0" smtClean="0"/>
                  <a:t>latent vectors: </a:t>
                </a:r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Field-aware FM</a:t>
                </a:r>
                <a:r>
                  <a:rPr lang="en-US" altLang="zh-CN" sz="2400" dirty="0"/>
                  <a:t>: captures field-aware </a:t>
                </a:r>
                <a:r>
                  <a:rPr lang="en-US" altLang="zh-CN" sz="2400" dirty="0" smtClean="0"/>
                  <a:t>weights</a:t>
                </a:r>
              </a:p>
              <a:p>
                <a:pPr lvl="2" eaLnBrk="1" hangingPunct="1">
                  <a:lnSpc>
                    <a:spcPct val="130000"/>
                  </a:lnSpc>
                </a:pPr>
                <a:r>
                  <a:rPr lang="en-US" altLang="zh-CN" dirty="0"/>
                  <a:t> </a:t>
                </a:r>
                <a:r>
                  <a:rPr lang="en-US" altLang="zh-CN" sz="2000" dirty="0"/>
                  <a:t>each feature has multiple latent vectors, one for each field it interacts </a:t>
                </a:r>
                <a:r>
                  <a:rPr lang="en-US" altLang="zh-CN" sz="2000" dirty="0" smtClean="0"/>
                  <a:t>with.</a:t>
                </a:r>
                <a:endParaRPr lang="en-US" altLang="zh-CN" sz="1800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150" y="1371600"/>
                <a:ext cx="8686800" cy="4953000"/>
              </a:xfrm>
              <a:blipFill>
                <a:blip r:embed="rId3"/>
                <a:stretch>
                  <a:fillRect l="-140" r="-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962529"/>
            <a:ext cx="6324600" cy="1152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2473071"/>
            <a:ext cx="2057400" cy="5241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5800" y="6211669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ICDM’10: Factorization machines</a:t>
            </a:r>
          </a:p>
          <a:p>
            <a:r>
              <a:rPr lang="en-US" altLang="zh-CN" sz="1600" dirty="0" smtClean="0"/>
              <a:t>Recsys’16: </a:t>
            </a:r>
            <a:r>
              <a:rPr lang="en-US" altLang="zh-CN" sz="1600" dirty="0"/>
              <a:t>Field-aware </a:t>
            </a:r>
            <a:r>
              <a:rPr lang="en-US" altLang="zh-CN" sz="1600" dirty="0" smtClean="0"/>
              <a:t>factorization machines </a:t>
            </a:r>
            <a:r>
              <a:rPr lang="en-US" altLang="zh-CN" sz="1600" dirty="0"/>
              <a:t>for CTR prediction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5192370"/>
            <a:ext cx="5334000" cy="9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318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25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150" y="1371600"/>
            <a:ext cx="8686800" cy="4953000"/>
          </a:xfrm>
          <a:noFill/>
        </p:spPr>
        <p:txBody>
          <a:bodyPr lIns="92075" tIns="46038" rIns="92075" bIns="46038"/>
          <a:lstStyle/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dirty="0" smtClean="0"/>
              <a:t>Neural network models</a:t>
            </a:r>
            <a:endParaRPr lang="en-US" altLang="zh-CN" sz="160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neural networks are able to capture more complex feature interactions due to </a:t>
            </a:r>
            <a:r>
              <a:rPr lang="en-US" altLang="zh-CN" sz="2400" dirty="0"/>
              <a:t>their </a:t>
            </a:r>
            <a:r>
              <a:rPr lang="en-US" altLang="zh-CN" sz="2400" dirty="0" smtClean="0"/>
              <a:t>powerful expression </a:t>
            </a:r>
            <a:r>
              <a:rPr lang="en-US" altLang="zh-CN" sz="2400" dirty="0"/>
              <a:t>ability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Three research threads: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dirty="0"/>
              <a:t>Directly developing better feature interaction modules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dirty="0"/>
              <a:t>stands on the shoulder of FM </a:t>
            </a:r>
            <a:r>
              <a:rPr lang="en-US" altLang="zh-CN" dirty="0" smtClean="0"/>
              <a:t>models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dirty="0" smtClean="0"/>
              <a:t>leveraging attention </a:t>
            </a:r>
            <a:r>
              <a:rPr lang="en-US" altLang="zh-CN" dirty="0"/>
              <a:t>mechanism in </a:t>
            </a:r>
            <a:r>
              <a:rPr lang="en-US" altLang="zh-CN" dirty="0" smtClean="0"/>
              <a:t>capturing diverge </a:t>
            </a:r>
            <a:r>
              <a:rPr lang="en-US" altLang="zh-CN" dirty="0"/>
              <a:t>and dynamic contribution of different feature </a:t>
            </a:r>
            <a:r>
              <a:rPr lang="en-US" altLang="zh-CN" dirty="0" smtClean="0"/>
              <a:t>interactions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8504029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26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35075"/>
            <a:ext cx="4800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/>
              <a:t>Neural-based Feature Interactions</a:t>
            </a: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/>
              <a:t>Deep </a:t>
            </a:r>
            <a:r>
              <a:rPr lang="en-US" altLang="zh-CN" sz="2400" kern="0" dirty="0" smtClean="0"/>
              <a:t>Crossing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 smtClean="0"/>
              <a:t>Embedding layer: transfer sparse features into dense vectors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 smtClean="0"/>
              <a:t>Stacking layers</a:t>
            </a:r>
            <a:r>
              <a:rPr lang="en-US" altLang="zh-CN" sz="2000" kern="0" dirty="0"/>
              <a:t>: This layer concatenates different embedding </a:t>
            </a:r>
            <a:r>
              <a:rPr lang="en-US" altLang="zh-CN" sz="2000" kern="0" dirty="0" smtClean="0"/>
              <a:t>features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/>
              <a:t>Multiple Residual Units </a:t>
            </a:r>
            <a:r>
              <a:rPr lang="en-US" altLang="zh-CN" sz="2000" kern="0" dirty="0" smtClean="0"/>
              <a:t>Layer: </a:t>
            </a:r>
            <a:r>
              <a:rPr lang="en-US" altLang="zh-CN" sz="2000" kern="0" dirty="0"/>
              <a:t>perform feature interaction </a:t>
            </a:r>
            <a:r>
              <a:rPr lang="en-US" altLang="zh-CN" sz="2000" kern="0" dirty="0" smtClean="0"/>
              <a:t>via </a:t>
            </a:r>
            <a:r>
              <a:rPr lang="en-US" altLang="zh-CN" sz="2000" kern="0" dirty="0"/>
              <a:t>Residual Net</a:t>
            </a:r>
            <a:endParaRPr lang="en-US" altLang="zh-CN" sz="16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4219" y="2928621"/>
            <a:ext cx="4629150" cy="33166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6838" y="6419850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KDD’16: Deep crossing</a:t>
            </a:r>
            <a:r>
              <a:rPr lang="en-US" altLang="zh-CN" sz="1600" dirty="0"/>
              <a:t>: Web-scale modeling without manually </a:t>
            </a:r>
            <a:r>
              <a:rPr lang="en-US" altLang="zh-CN" sz="1600" dirty="0" smtClean="0"/>
              <a:t>crafted combinatorial features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5842154"/>
            <a:ext cx="3960019" cy="3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6594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27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35075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/>
              <a:t>Neural-based Feature Interactions</a:t>
            </a: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Neural Collaborative filtering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7" name="矩形 6"/>
          <p:cNvSpPr/>
          <p:nvPr/>
        </p:nvSpPr>
        <p:spPr>
          <a:xfrm>
            <a:off x="96838" y="6419850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WWW’17: Neural Collaborative </a:t>
            </a:r>
            <a:r>
              <a:rPr lang="en-US" altLang="zh-CN" sz="1600" dirty="0" smtClean="0"/>
              <a:t>filtering (5K+) </a:t>
            </a:r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15637"/>
          <a:stretch/>
        </p:blipFill>
        <p:spPr>
          <a:xfrm>
            <a:off x="-77788" y="2405850"/>
            <a:ext cx="2814638" cy="7676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777" y="3139187"/>
            <a:ext cx="5522883" cy="32653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519" y="2486614"/>
            <a:ext cx="5838825" cy="54292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 bwMode="auto">
          <a:xfrm>
            <a:off x="2286000" y="2847432"/>
            <a:ext cx="8382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D5AD7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7730533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28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35075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/>
              <a:t>Neural-based Feature Interactions</a:t>
            </a: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Wide &amp; Deep: deep neural network exhibits high generalization but suffers  </a:t>
            </a:r>
            <a:r>
              <a:rPr lang="en-US" altLang="zh-CN" sz="2400" kern="0" dirty="0"/>
              <a:t>when </a:t>
            </a:r>
            <a:r>
              <a:rPr lang="en-US" altLang="zh-CN" sz="2400" kern="0" dirty="0" smtClean="0"/>
              <a:t>the </a:t>
            </a:r>
            <a:r>
              <a:rPr lang="en-US" altLang="zh-CN" sz="2400" kern="0" dirty="0"/>
              <a:t>user-item </a:t>
            </a:r>
            <a:r>
              <a:rPr lang="en-US" altLang="zh-CN" sz="2400" kern="0" dirty="0" smtClean="0"/>
              <a:t>interactions are sparse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Combining neural network with explicit feature interactions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3564916"/>
            <a:ext cx="7588250" cy="27676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343400"/>
            <a:ext cx="2073885" cy="98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9689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29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35075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smtClean="0"/>
              <a:t>Emdowing FM with neural networks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smtClean="0"/>
              <a:t>Combining the cability of FM and neural network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smtClean="0"/>
              <a:t>Neural Factorization Machines: FM-&gt; neural network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57183"/>
            <a:ext cx="5410200" cy="35869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876800"/>
            <a:ext cx="2743200" cy="7186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r="1546" b="11184"/>
          <a:stretch/>
        </p:blipFill>
        <p:spPr>
          <a:xfrm>
            <a:off x="4800601" y="3312843"/>
            <a:ext cx="4135438" cy="9263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3400" y="6459069"/>
            <a:ext cx="815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SIGIR’17: Neural </a:t>
            </a:r>
            <a:r>
              <a:rPr lang="en-US" altLang="zh-CN" sz="1600" dirty="0"/>
              <a:t>Factorization Machines for Sparse Predictive Analytics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1737168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Why recommender system?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Recommender system has become a hot area in data mining</a:t>
            </a:r>
            <a:endParaRPr lang="en-US" altLang="zh-CN" sz="2400" dirty="0" smtClean="0"/>
          </a:p>
          <a:p>
            <a:pPr eaLnBrk="1" hangingPunct="1">
              <a:lnSpc>
                <a:spcPct val="130000"/>
              </a:lnSpc>
            </a:pP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57400"/>
            <a:ext cx="6477000" cy="4277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29000" y="6400800"/>
            <a:ext cx="2392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ea typeface="SimSun" panose="02010600030101010101" pitchFamily="2" charset="-122"/>
              </a:rPr>
              <a:t>WWW</a:t>
            </a:r>
            <a:r>
              <a:rPr lang="zh-CN" altLang="en-US" dirty="0" smtClean="0">
                <a:ea typeface="SimSun" panose="02010600030101010101" pitchFamily="2" charset="-122"/>
              </a:rPr>
              <a:t>、</a:t>
            </a:r>
            <a:r>
              <a:rPr lang="en-US" altLang="zh-CN" dirty="0" smtClean="0">
                <a:ea typeface="SimSun" panose="02010600030101010101" pitchFamily="2" charset="-122"/>
              </a:rPr>
              <a:t>SIGIR</a:t>
            </a:r>
            <a:r>
              <a:rPr lang="zh-CN" altLang="en-US" dirty="0" smtClean="0">
                <a:ea typeface="SimSun" panose="02010600030101010101" pitchFamily="2" charset="-122"/>
              </a:rPr>
              <a:t>、</a:t>
            </a:r>
            <a:r>
              <a:rPr lang="en-US" altLang="zh-CN" dirty="0" smtClean="0">
                <a:ea typeface="SimSun" panose="02010600030101010101" pitchFamily="2" charset="-122"/>
              </a:rPr>
              <a:t>KDD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80972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30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35075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err="1" smtClean="0"/>
              <a:t>Emdowing</a:t>
            </a:r>
            <a:r>
              <a:rPr lang="en-US" altLang="zh-CN" sz="2400" kern="0" dirty="0" smtClean="0"/>
              <a:t> FM with neural networks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err="1"/>
              <a:t>DeepFM</a:t>
            </a:r>
            <a:r>
              <a:rPr lang="en-US" altLang="zh-CN" sz="2400" kern="0" dirty="0"/>
              <a:t>: </a:t>
            </a:r>
            <a:r>
              <a:rPr lang="en-US" altLang="zh-CN" sz="2400" kern="0" dirty="0" smtClean="0"/>
              <a:t>FM + neural network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62201"/>
            <a:ext cx="6019800" cy="40509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" y="643255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ICDM’16: </a:t>
            </a:r>
            <a:r>
              <a:rPr lang="en-US" altLang="zh-CN" sz="1600" dirty="0" err="1" smtClean="0"/>
              <a:t>DeepFM</a:t>
            </a:r>
            <a:r>
              <a:rPr lang="en-US" altLang="zh-CN" sz="1600" dirty="0"/>
              <a:t>: a factorization-machine based neural network for CTR </a:t>
            </a:r>
            <a:r>
              <a:rPr lang="en-US" altLang="zh-CN" sz="1600" dirty="0" smtClean="0"/>
              <a:t>prediction 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2K+</a:t>
            </a:r>
            <a:r>
              <a:rPr lang="zh-CN" altLang="en-US" sz="1600" dirty="0" smtClean="0"/>
              <a:t>）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3686161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31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139825"/>
            <a:ext cx="8382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/>
              <a:t>Leveraging Attention </a:t>
            </a:r>
            <a:r>
              <a:rPr lang="en-US" altLang="zh-CN" sz="2400" kern="0" dirty="0" smtClean="0"/>
              <a:t>Mechanism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/>
              <a:t>Attentional Factorization Machine: </a:t>
            </a:r>
            <a:r>
              <a:rPr lang="en-US" altLang="zh-CN" sz="2400" kern="0" dirty="0" smtClean="0"/>
              <a:t>giving weights on the feature interactions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2" y="2895600"/>
            <a:ext cx="8705516" cy="3197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60244" y="2222992"/>
            <a:ext cx="3144044" cy="9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8639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32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ecommender models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65100" y="1066800"/>
            <a:ext cx="8382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/>
              <a:t>Leveraging Attention </a:t>
            </a:r>
            <a:r>
              <a:rPr lang="en-US" altLang="zh-CN" sz="2400" kern="0" dirty="0" smtClean="0"/>
              <a:t>Mechanism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Deep interest network</a:t>
            </a:r>
            <a:r>
              <a:rPr lang="en-US" altLang="zh-CN" sz="2400" kern="0" dirty="0"/>
              <a:t>: learn the </a:t>
            </a:r>
            <a:r>
              <a:rPr lang="en-US" altLang="zh-CN" sz="2400" kern="0" dirty="0" smtClean="0"/>
              <a:t>representation from </a:t>
            </a:r>
            <a:r>
              <a:rPr lang="en-US" altLang="zh-CN" sz="2400" b="1" kern="0" dirty="0"/>
              <a:t>historical behaviors </a:t>
            </a:r>
            <a:r>
              <a:rPr lang="en-US" altLang="zh-CN" sz="2400" kern="0" dirty="0"/>
              <a:t>by </a:t>
            </a:r>
            <a:r>
              <a:rPr lang="en-US" altLang="zh-CN" sz="2400" kern="0" dirty="0" smtClean="0"/>
              <a:t>taking </a:t>
            </a:r>
            <a:r>
              <a:rPr lang="en-US" altLang="zh-CN" sz="2400" kern="0" dirty="0"/>
              <a:t>into consideration </a:t>
            </a:r>
            <a:r>
              <a:rPr lang="en-US" altLang="zh-CN" sz="2400" kern="0" dirty="0" smtClean="0"/>
              <a:t>the </a:t>
            </a:r>
            <a:r>
              <a:rPr lang="en-US" altLang="zh-CN" sz="2400" b="1" kern="0" dirty="0" smtClean="0"/>
              <a:t>relevance</a:t>
            </a:r>
            <a:r>
              <a:rPr lang="en-US" altLang="zh-CN" sz="2400" kern="0" dirty="0" smtClean="0"/>
              <a:t> </a:t>
            </a:r>
            <a:r>
              <a:rPr lang="en-US" altLang="zh-CN" sz="2400" kern="0" dirty="0"/>
              <a:t>of historical behaviors </a:t>
            </a:r>
            <a:r>
              <a:rPr lang="en-US" altLang="zh-CN" sz="2400" b="1" kern="0" dirty="0">
                <a:solidFill>
                  <a:srgbClr val="C00000"/>
                </a:solidFill>
              </a:rPr>
              <a:t>given a candidate item</a:t>
            </a:r>
            <a:r>
              <a:rPr lang="en-US" altLang="zh-CN" sz="2400" kern="0" dirty="0"/>
              <a:t>.</a:t>
            </a:r>
            <a:endParaRPr lang="en-US" altLang="zh-CN" sz="2400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438" b="717"/>
          <a:stretch/>
        </p:blipFill>
        <p:spPr>
          <a:xfrm>
            <a:off x="152400" y="3009900"/>
            <a:ext cx="5224462" cy="35181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160590"/>
            <a:ext cx="5278438" cy="91924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5800" y="6528036"/>
            <a:ext cx="594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KDD’18: Deep </a:t>
            </a:r>
            <a:r>
              <a:rPr lang="en-US" altLang="zh-CN" sz="1600" dirty="0"/>
              <a:t>interest network for click-through rate prediction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532823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33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Background of Recommender System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Recommendation Models 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Typical problems 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Potential 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3929522" y="3421078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SimSun" panose="02010600030101010101" pitchFamily="2" charset="-122"/>
              </a:rPr>
              <a:t>Recommender system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566153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34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99695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Typical problems: how RS differs from ML?</a:t>
            </a:r>
          </a:p>
          <a:p>
            <a:pPr lvl="1">
              <a:lnSpc>
                <a:spcPct val="200000"/>
              </a:lnSpc>
            </a:pPr>
            <a:r>
              <a:rPr lang="en-US" altLang="zh-CN" b="1" dirty="0" smtClean="0">
                <a:ea typeface="SimSun" panose="02010600030101010101" pitchFamily="2" charset="-122"/>
              </a:rPr>
              <a:t>Learning to rank</a:t>
            </a:r>
          </a:p>
          <a:p>
            <a:pPr lvl="1">
              <a:lnSpc>
                <a:spcPct val="200000"/>
              </a:lnSpc>
            </a:pPr>
            <a:r>
              <a:rPr lang="en-US" altLang="zh-CN" b="1" dirty="0" smtClean="0">
                <a:ea typeface="SimSun" panose="02010600030101010101" pitchFamily="2" charset="-122"/>
              </a:rPr>
              <a:t>Long-tailed</a:t>
            </a:r>
          </a:p>
          <a:p>
            <a:pPr lvl="1">
              <a:lnSpc>
                <a:spcPct val="200000"/>
              </a:lnSpc>
            </a:pPr>
            <a:r>
              <a:rPr lang="en-US" altLang="zh-CN" b="1" dirty="0" smtClean="0">
                <a:ea typeface="SimSun" panose="02010600030101010101" pitchFamily="2" charset="-122"/>
              </a:rPr>
              <a:t>Data </a:t>
            </a:r>
            <a:r>
              <a:rPr lang="en-US" altLang="zh-CN" b="1" dirty="0" smtClean="0">
                <a:ea typeface="SimSun" panose="02010600030101010101" pitchFamily="2" charset="-122"/>
              </a:rPr>
              <a:t>Bias</a:t>
            </a:r>
            <a:endParaRPr lang="en-US" altLang="zh-CN" b="1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46291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228600" y="1257300"/>
                <a:ext cx="8991600" cy="495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lvl="1" indent="-342900" eaLnBrk="1" hangingPunct="1">
                  <a:lnSpc>
                    <a:spcPct val="130000"/>
                  </a:lnSpc>
                  <a:buClr>
                    <a:schemeClr val="folHlink"/>
                  </a:buClr>
                  <a:buSzPct val="60000"/>
                </a:pPr>
                <a:r>
                  <a:rPr lang="en-US" altLang="zh-CN" sz="2400" kern="0" dirty="0" smtClean="0"/>
                  <a:t>Learning to rank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Metrics in recommendation</a:t>
                </a:r>
              </a:p>
              <a:p>
                <a:pPr lvl="2" eaLnBrk="1" hangingPunct="1">
                  <a:lnSpc>
                    <a:spcPct val="130000"/>
                  </a:lnSpc>
                </a:pPr>
                <a:r>
                  <a:rPr lang="en-US" altLang="zh-CN" sz="2000" kern="0" dirty="0" err="1"/>
                  <a:t>Recall@K</a:t>
                </a:r>
                <a:r>
                  <a:rPr lang="en-US" altLang="zh-CN" sz="2000" kern="0" dirty="0"/>
                  <a:t> (</a:t>
                </a:r>
                <a:r>
                  <a:rPr lang="en-US" altLang="zh-CN" sz="2000" kern="0" dirty="0" err="1"/>
                  <a:t>Rec@K</a:t>
                </a:r>
                <a:r>
                  <a:rPr lang="en-US" altLang="zh-CN" sz="2000" kern="0" dirty="0"/>
                  <a:t>): This metric quantifies the fraction of </a:t>
                </a:r>
                <a:r>
                  <a:rPr lang="en-US" altLang="zh-CN" sz="2000" kern="0" dirty="0" smtClean="0"/>
                  <a:t>relevant items </a:t>
                </a:r>
                <a:r>
                  <a:rPr lang="en-US" altLang="zh-CN" sz="2000" kern="0" dirty="0"/>
                  <a:t>that are in the top-K ranking list sorted by their estimated </a:t>
                </a:r>
                <a:r>
                  <a:rPr lang="en-US" altLang="zh-CN" sz="2000" kern="0" dirty="0" smtClean="0"/>
                  <a:t>rankings</a:t>
                </a:r>
              </a:p>
              <a:p>
                <a:pPr lvl="2" eaLnBrk="1" hangingPunct="1">
                  <a:lnSpc>
                    <a:spcPct val="130000"/>
                  </a:lnSpc>
                </a:pPr>
                <a:endParaRPr lang="en-US" altLang="zh-CN" sz="2000" kern="0" dirty="0"/>
              </a:p>
              <a:p>
                <a:pPr lvl="2" eaLnBrk="1" hangingPunct="1">
                  <a:lnSpc>
                    <a:spcPct val="130000"/>
                  </a:lnSpc>
                </a:pPr>
                <a:endParaRPr lang="en-US" altLang="zh-CN" sz="2000" kern="0" dirty="0" smtClean="0"/>
              </a:p>
              <a:p>
                <a:pPr lvl="2" eaLnBrk="1" hangingPunct="1">
                  <a:lnSpc>
                    <a:spcPct val="130000"/>
                  </a:lnSpc>
                </a:pPr>
                <a:endParaRPr lang="en-US" altLang="zh-CN" sz="2000" kern="0" dirty="0"/>
              </a:p>
              <a:p>
                <a:pPr lvl="2" eaLnBrk="1" hangingPunct="1">
                  <a:lnSpc>
                    <a:spcPct val="130000"/>
                  </a:lnSpc>
                </a:pPr>
                <a:endParaRPr lang="en-US" altLang="zh-CN" sz="2000" kern="0" dirty="0" smtClean="0"/>
              </a:p>
              <a:p>
                <a:pPr marL="914400" lvl="2" indent="0" eaLnBrk="1" hangingPunct="1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i="1" kern="0" dirty="0" smtClean="0">
                        <a:latin typeface="Cambria Math" panose="02040503050406030204" pitchFamily="18" charset="0"/>
                      </a:rPr>
                      <m:t>𝑅𝑒𝑐</m:t>
                    </m:r>
                    <m:r>
                      <a:rPr lang="en-US" altLang="zh-CN" sz="2000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kern="0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kern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kern="0" dirty="0"/>
                  <a:t> as the set of recommended </a:t>
                </a:r>
                <a:r>
                  <a:rPr lang="en-US" altLang="zh-CN" sz="2000" kern="0" dirty="0" smtClean="0"/>
                  <a:t>items in </a:t>
                </a:r>
                <a:r>
                  <a:rPr lang="en-US" altLang="zh-CN" sz="2000" kern="0" dirty="0"/>
                  <a:t>top-K and </a:t>
                </a:r>
                <a14:m>
                  <m:oMath xmlns:m="http://schemas.openxmlformats.org/officeDocument/2006/math">
                    <m:r>
                      <a:rPr lang="en-US" altLang="zh-CN" sz="2000" i="1" kern="0" dirty="0" smtClean="0">
                        <a:latin typeface="Cambria Math" panose="02040503050406030204" pitchFamily="18" charset="0"/>
                      </a:rPr>
                      <m:t>𝑅𝑒𝑙</m:t>
                    </m:r>
                    <m:r>
                      <a:rPr lang="en-US" altLang="zh-CN" sz="2000" i="1" kern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kern="0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kern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kern="0" dirty="0"/>
                  <a:t> as the set of relevant items in test data for user</a:t>
                </a:r>
                <a:endParaRPr lang="en-US" altLang="zh-CN" sz="2000" kern="0" dirty="0" smtClean="0"/>
              </a:p>
            </p:txBody>
          </p:sp>
        </mc:Choice>
        <mc:Fallback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257300"/>
                <a:ext cx="8991600" cy="4953000"/>
              </a:xfrm>
              <a:prstGeom prst="rect">
                <a:avLst/>
              </a:prstGeom>
              <a:blipFill>
                <a:blip r:embed="rId3"/>
                <a:stretch>
                  <a:fillRect l="-1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505200"/>
            <a:ext cx="6257925" cy="11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5382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Learning to rank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Metrics in recommendation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 err="1"/>
              <a:t>Precision@K</a:t>
            </a:r>
            <a:r>
              <a:rPr lang="en-US" altLang="zh-CN" sz="2000" kern="0" dirty="0"/>
              <a:t> (</a:t>
            </a:r>
            <a:r>
              <a:rPr lang="en-US" altLang="zh-CN" sz="2000" kern="0" dirty="0" err="1"/>
              <a:t>Pre@K</a:t>
            </a:r>
            <a:r>
              <a:rPr lang="en-US" altLang="zh-CN" sz="2000" kern="0" dirty="0"/>
              <a:t>): This measures the fraction of the top-K </a:t>
            </a:r>
            <a:r>
              <a:rPr lang="en-US" altLang="zh-CN" sz="2000" kern="0" dirty="0" smtClean="0"/>
              <a:t>items that </a:t>
            </a:r>
            <a:r>
              <a:rPr lang="en-US" altLang="zh-CN" sz="2000" kern="0" dirty="0"/>
              <a:t>are indeed favored by the </a:t>
            </a:r>
            <a:r>
              <a:rPr lang="en-US" altLang="zh-CN" sz="2000" kern="0" dirty="0" smtClean="0"/>
              <a:t>user</a:t>
            </a:r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/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sz="2000" kern="0" dirty="0"/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/>
              <a:t>Normalized Discounted Cumulative Gain (NDCG): This is widely </a:t>
            </a:r>
            <a:r>
              <a:rPr lang="en-US" altLang="zh-CN" sz="2000" kern="0" dirty="0" smtClean="0"/>
              <a:t>used in </a:t>
            </a:r>
            <a:r>
              <a:rPr lang="en-US" altLang="zh-CN" sz="2000" kern="0" dirty="0"/>
              <a:t>information retrieval and it measures the quality of ranking through discounted importance based on positions</a:t>
            </a:r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 smtClean="0"/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00400"/>
            <a:ext cx="5610225" cy="10083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493624"/>
            <a:ext cx="3476625" cy="9960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5493624"/>
            <a:ext cx="4152900" cy="9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0161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37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Learning to rank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Metrics in recommendation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/>
              <a:t>Area Under the Curve (AUC), which measures the probability of two</a:t>
            </a:r>
          </a:p>
          <a:p>
            <a:pPr marL="914400" lvl="2" indent="0" eaLnBrk="1" hangingPunct="1">
              <a:lnSpc>
                <a:spcPct val="130000"/>
              </a:lnSpc>
              <a:buNone/>
            </a:pPr>
            <a:r>
              <a:rPr lang="en-US" altLang="zh-CN" sz="2000" kern="0" dirty="0"/>
              <a:t>items being in a correct order that the relevant item is ranked higher</a:t>
            </a:r>
          </a:p>
          <a:p>
            <a:pPr marL="914400" lvl="2" indent="0" eaLnBrk="1" hangingPunct="1">
              <a:lnSpc>
                <a:spcPct val="130000"/>
              </a:lnSpc>
              <a:buNone/>
            </a:pPr>
            <a:r>
              <a:rPr lang="en-US" altLang="zh-CN" sz="2000" kern="0" dirty="0"/>
              <a:t>than the irrelevant item</a:t>
            </a:r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sz="2000" kern="0" dirty="0"/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sz="2000" kern="0" dirty="0" smtClean="0"/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36840"/>
            <a:ext cx="7439025" cy="1257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5257800"/>
            <a:ext cx="8315325" cy="8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7302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38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Learning to rank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Ranking rather than classification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BPR loss: </a:t>
            </a:r>
            <a:r>
              <a:rPr lang="en-US" altLang="zh-CN" sz="2400" dirty="0" smtClean="0"/>
              <a:t>optimizing ranking relations (AUC)</a:t>
            </a: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000" kern="0" dirty="0" smtClean="0"/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1800"/>
            <a:ext cx="7086600" cy="17619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334000"/>
            <a:ext cx="3600417" cy="7928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5149709"/>
            <a:ext cx="2486025" cy="10605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85800" y="6357739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BPR: Bayesian Personalized Ranking from Implicit </a:t>
            </a:r>
            <a:r>
              <a:rPr lang="en-US" altLang="zh-CN" sz="1600" dirty="0" smtClean="0"/>
              <a:t>Feedback (6K+)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076013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39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Learning to rank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How to directly optimize NDCG?</a:t>
            </a:r>
            <a:endParaRPr lang="en-US" altLang="zh-CN" sz="2400" kern="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Learning a surrogate loss!!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000" kern="0" dirty="0" smtClean="0"/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41739"/>
            <a:ext cx="7391400" cy="333526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52400" y="6406118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SIGIR’21: A </a:t>
            </a:r>
            <a:r>
              <a:rPr lang="en-US" altLang="zh-CN" sz="1600" dirty="0"/>
              <a:t>Guided Learning Approach for Item Recommendation via Surrogate Loss Learning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822065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Why recommender system?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Important </a:t>
            </a:r>
            <a:r>
              <a:rPr lang="en-US" altLang="zh-CN" sz="2400" dirty="0">
                <a:ea typeface="SimSun" panose="02010600030101010101" pitchFamily="2" charset="-122"/>
              </a:rPr>
              <a:t>role </a:t>
            </a:r>
            <a:r>
              <a:rPr lang="en-US" altLang="zh-CN" sz="2400" dirty="0" smtClean="0">
                <a:ea typeface="SimSun" panose="02010600030101010101" pitchFamily="2" charset="-122"/>
              </a:rPr>
              <a:t>of recommender system in many applications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Money </a:t>
            </a:r>
            <a:r>
              <a:rPr lang="en-US" altLang="zh-CN" sz="2400" dirty="0" err="1"/>
              <a:t>M</a:t>
            </a:r>
            <a:r>
              <a:rPr lang="en-US" altLang="zh-CN" sz="2400" dirty="0" err="1" smtClean="0"/>
              <a:t>oney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Money</a:t>
            </a:r>
            <a:r>
              <a:rPr lang="en-US" altLang="zh-CN" sz="2400" dirty="0"/>
              <a:t>: </a:t>
            </a:r>
            <a:r>
              <a:rPr lang="en-US" altLang="zh-CN" sz="2400" dirty="0" smtClean="0"/>
              <a:t>increasing </a:t>
            </a:r>
            <a:r>
              <a:rPr lang="en-US" altLang="zh-CN" sz="2400" dirty="0"/>
              <a:t>sales revenue by more than 35</a:t>
            </a:r>
            <a:r>
              <a:rPr lang="en-US" altLang="zh-CN" sz="2400" dirty="0" smtClean="0"/>
              <a:t>% in Amazon (high salary)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err="1" smtClean="0"/>
              <a:t>TikTok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recommendation </a:t>
            </a:r>
            <a:r>
              <a:rPr lang="en-US" altLang="zh-CN" sz="2400" dirty="0" smtClean="0"/>
              <a:t>algorithm is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top-10 breakthrough technologies</a:t>
            </a:r>
            <a:r>
              <a:rPr lang="en-US" altLang="zh-CN" sz="2400" dirty="0" smtClean="0"/>
              <a:t> in 2021 (high quality paper)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The war of public opinions</a:t>
            </a:r>
            <a:r>
              <a:rPr lang="en-US" altLang="zh-CN" sz="2400" dirty="0"/>
              <a:t>: RS become a </a:t>
            </a:r>
            <a:r>
              <a:rPr lang="en-US" altLang="zh-CN" sz="2400" b="1" dirty="0">
                <a:solidFill>
                  <a:srgbClr val="C00000"/>
                </a:solidFill>
              </a:rPr>
              <a:t>key</a:t>
            </a:r>
            <a:r>
              <a:rPr lang="en-US" altLang="zh-CN" sz="2400" dirty="0"/>
              <a:t> channel for users to obtain information, affecting people's </a:t>
            </a:r>
            <a:r>
              <a:rPr lang="en-US" altLang="zh-CN" sz="2400" dirty="0" smtClean="0"/>
              <a:t>cognition (funding)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key areas of international competition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01411975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99695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Typical problems: how RS differs from ML?</a:t>
            </a:r>
          </a:p>
          <a:p>
            <a:pPr lvl="1">
              <a:lnSpc>
                <a:spcPct val="200000"/>
              </a:lnSpc>
            </a:pPr>
            <a:r>
              <a:rPr lang="en-US" altLang="zh-CN" b="1" dirty="0" smtClean="0">
                <a:ea typeface="SimSun" panose="02010600030101010101" pitchFamily="2" charset="-122"/>
              </a:rPr>
              <a:t>Learning to rank</a:t>
            </a:r>
          </a:p>
          <a:p>
            <a:pPr lvl="1">
              <a:lnSpc>
                <a:spcPct val="200000"/>
              </a:lnSpc>
            </a:pPr>
            <a:r>
              <a:rPr lang="en-US" altLang="zh-CN" b="1" dirty="0" smtClean="0">
                <a:ea typeface="SimSun" panose="02010600030101010101" pitchFamily="2" charset="-122"/>
              </a:rPr>
              <a:t>Long-tailed</a:t>
            </a:r>
          </a:p>
          <a:p>
            <a:pPr lvl="1">
              <a:lnSpc>
                <a:spcPct val="200000"/>
              </a:lnSpc>
            </a:pPr>
            <a:r>
              <a:rPr lang="en-US" altLang="zh-CN" b="1" dirty="0" smtClean="0">
                <a:ea typeface="SimSun" panose="02010600030101010101" pitchFamily="2" charset="-122"/>
              </a:rPr>
              <a:t>Data </a:t>
            </a:r>
            <a:r>
              <a:rPr lang="en-US" altLang="zh-CN" b="1" dirty="0" smtClean="0">
                <a:ea typeface="SimSun" panose="02010600030101010101" pitchFamily="2" charset="-122"/>
              </a:rPr>
              <a:t>Bias</a:t>
            </a:r>
            <a:endParaRPr lang="en-US" altLang="zh-CN" b="1" dirty="0" smtClean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3091321" y="2987644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8417605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41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76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Long-tailed data</a:t>
            </a:r>
          </a:p>
          <a:p>
            <a:pPr marL="74295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000" kern="0" dirty="0"/>
              <a:t>Few popular items which take up the majority of rating interactions while the majority of the items receive small attention from the users.</a:t>
            </a:r>
          </a:p>
          <a:p>
            <a:pPr marL="400050" lvl="2" indent="0" eaLnBrk="1" hangingPunct="1">
              <a:lnSpc>
                <a:spcPct val="130000"/>
              </a:lnSpc>
              <a:buSzPct val="60000"/>
              <a:buNone/>
            </a:pPr>
            <a:endParaRPr lang="en-US" altLang="zh-CN" sz="20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000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71800"/>
            <a:ext cx="8368657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6823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42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76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Long-tailed data</a:t>
            </a:r>
          </a:p>
          <a:p>
            <a:pPr marL="74295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000" kern="0" dirty="0" smtClean="0"/>
              <a:t>Algorithm </a:t>
            </a:r>
            <a:r>
              <a:rPr lang="en-US" altLang="zh-CN" sz="2000" kern="0" dirty="0"/>
              <a:t>not </a:t>
            </a:r>
            <a:r>
              <a:rPr lang="en-US" altLang="zh-CN" sz="2000" kern="0" dirty="0" smtClean="0"/>
              <a:t>only inherit </a:t>
            </a:r>
            <a:r>
              <a:rPr lang="en-US" altLang="zh-CN" sz="2000" kern="0" dirty="0"/>
              <a:t>bias from data, but also amplify the bias.</a:t>
            </a:r>
          </a:p>
          <a:p>
            <a:pPr marL="400050" lvl="2" indent="0" eaLnBrk="1" hangingPunct="1">
              <a:lnSpc>
                <a:spcPct val="130000"/>
              </a:lnSpc>
              <a:buSzPct val="60000"/>
              <a:buNone/>
            </a:pPr>
            <a:r>
              <a:rPr lang="en-US" altLang="zh-CN" sz="2000" kern="0" dirty="0" smtClean="0"/>
              <a:t>	—— </a:t>
            </a:r>
            <a:r>
              <a:rPr lang="en-US" altLang="zh-CN" sz="2000" kern="0" dirty="0"/>
              <a:t>the rich get richer and the poor get poorer</a:t>
            </a:r>
          </a:p>
          <a:p>
            <a:pPr marL="400050" lvl="2" indent="0" eaLnBrk="1" hangingPunct="1">
              <a:lnSpc>
                <a:spcPct val="130000"/>
              </a:lnSpc>
              <a:buSzPct val="60000"/>
              <a:buNone/>
            </a:pPr>
            <a:endParaRPr lang="en-US" altLang="zh-CN" sz="20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000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" y="3429000"/>
            <a:ext cx="7270155" cy="28885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5C6B9D-6CDB-43C3-944F-99084AEC68D5}"/>
              </a:ext>
            </a:extLst>
          </p:cNvPr>
          <p:cNvSpPr txBox="1"/>
          <p:nvPr/>
        </p:nvSpPr>
        <p:spPr>
          <a:xfrm>
            <a:off x="7297116" y="3007836"/>
            <a:ext cx="1687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Each group has 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same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number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interactions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training set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06749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43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077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>
                <a:ea typeface="Calibri" panose="020F0502020204030204" pitchFamily="34" charset="0"/>
                <a:cs typeface="Calibri" panose="020F0502020204030204" pitchFamily="34" charset="0"/>
              </a:rPr>
              <a:t>Harmful of long-tailed data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>
                <a:ea typeface="Calibri" panose="020F0502020204030204" pitchFamily="34" charset="0"/>
                <a:cs typeface="Calibri" panose="020F0502020204030204" pitchFamily="34" charset="0"/>
              </a:rPr>
              <a:t>Resulting in Matthew effect and filter bubble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affects recommendation accuracy</a:t>
            </a:r>
            <a:endParaRPr lang="en-US" altLang="zh-CN" sz="24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>
                <a:ea typeface="Calibri" panose="020F0502020204030204" pitchFamily="34" charset="0"/>
                <a:cs typeface="Calibri" panose="020F0502020204030204" pitchFamily="34" charset="0"/>
              </a:rPr>
              <a:t>Unfairness --- hurt user experience</a:t>
            </a:r>
            <a:endParaRPr lang="en-US" altLang="zh-CN" sz="20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463" y="3429000"/>
            <a:ext cx="4100839" cy="31895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95800" y="4572000"/>
            <a:ext cx="4443845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>
                <a:ea typeface="Calibri" panose="020F0502020204030204" pitchFamily="34" charset="0"/>
                <a:cs typeface="Calibri" panose="020F0502020204030204" pitchFamily="34" charset="0"/>
              </a:rPr>
              <a:t>Amplification during he loop</a:t>
            </a:r>
            <a:endParaRPr lang="en-US" altLang="zh-CN" sz="2000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43236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44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228600" y="1257300"/>
                <a:ext cx="8991600" cy="495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lvl="1" indent="-342900" eaLnBrk="1" hangingPunct="1">
                  <a:lnSpc>
                    <a:spcPct val="130000"/>
                  </a:lnSpc>
                  <a:buClr>
                    <a:schemeClr val="folHlink"/>
                  </a:buClr>
                  <a:buSzPct val="60000"/>
                </a:pPr>
                <a:r>
                  <a:rPr lang="en-US" altLang="zh-CN" sz="2400" kern="0" dirty="0" smtClean="0"/>
                  <a:t>Solutions for long-tailed data</a:t>
                </a:r>
              </a:p>
              <a:p>
                <a:pPr marL="742950" lvl="2" indent="-342900" eaLnBrk="1" hangingPunct="1">
                  <a:lnSpc>
                    <a:spcPct val="130000"/>
                  </a:lnSpc>
                  <a:buSzPct val="60000"/>
                </a:pPr>
                <a:r>
                  <a:rPr lang="en-US" altLang="zh-CN" sz="2000" kern="0" dirty="0" smtClean="0"/>
                  <a:t>Regularization</a:t>
                </a:r>
              </a:p>
              <a:p>
                <a:pPr marL="742950" lvl="2" indent="-342900" eaLnBrk="1" hangingPunct="1">
                  <a:lnSpc>
                    <a:spcPct val="130000"/>
                  </a:lnSpc>
                  <a:buSzPct val="60000"/>
                </a:pPr>
                <a:endParaRPr lang="en-US" altLang="zh-CN" sz="2000" kern="0" dirty="0" smtClean="0"/>
              </a:p>
              <a:p>
                <a:pPr marL="742950" lvl="2" indent="-342900" eaLnBrk="1" hangingPunct="1">
                  <a:lnSpc>
                    <a:spcPct val="130000"/>
                  </a:lnSpc>
                  <a:buSzPct val="60000"/>
                </a:pPr>
                <a:endParaRPr lang="en-US" altLang="zh-CN" sz="2000" kern="0" dirty="0"/>
              </a:p>
              <a:p>
                <a:pPr marL="400050" lvl="2" indent="0" eaLnBrk="1" hangingPunct="1">
                  <a:lnSpc>
                    <a:spcPct val="130000"/>
                  </a:lnSpc>
                  <a:buSzPct val="60000"/>
                  <a:buNone/>
                </a:pPr>
                <a:endParaRPr lang="en-US" altLang="zh-CN" sz="2000" kern="0" dirty="0"/>
              </a:p>
              <a:p>
                <a:pPr marL="1371600" lvl="2" indent="-457200" eaLnBrk="1" fontAlgn="auto" hangingPunct="1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000" b="1" dirty="0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Fairness-aware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⇒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 </a:t>
                </a:r>
              </a:p>
              <a:p>
                <a:pPr marL="914400" lvl="2" indent="0" eaLnBrk="1" fontAlgn="auto" hangingPunct="1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𝑝𝑜𝑝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𝑝𝑜𝑝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1,   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𝑝𝑜𝑝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𝑝𝑜𝑝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kern="0" dirty="0"/>
              </a:p>
              <a:p>
                <a:pPr marL="1371600" lvl="2" indent="-457200" eaLnBrk="1" fontAlgn="auto" hangingPunct="1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0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Decorrelation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𝑃𝐶𝐶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  <m:t>𝑅</m:t>
                                </m:r>
                              </m:e>
                            </m:acc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  <m:t>𝑝𝑜𝑝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endParaRPr lang="en-US" altLang="zh-CN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marL="914400" lvl="2" indent="0" eaLnBrk="1" fontAlgn="auto" hangingPunct="1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None/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    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</m:acc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, pop(I) is the popularity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, </a:t>
                </a:r>
              </a:p>
              <a:p>
                <a:pPr marL="914400" lvl="2" indent="0" eaLnBrk="1" fontAlgn="auto" hangingPunct="1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None/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     and PCC is Pearson Correlation Coefficient</a:t>
                </a:r>
              </a:p>
              <a:p>
                <a:pPr marL="857250" lvl="3" indent="0" eaLnBrk="1" hangingPunct="1">
                  <a:lnSpc>
                    <a:spcPct val="130000"/>
                  </a:lnSpc>
                  <a:buSzPct val="60000"/>
                  <a:buNone/>
                </a:pPr>
                <a:endParaRPr lang="en-US" altLang="zh-CN" sz="1600" kern="0" dirty="0" smtClean="0"/>
              </a:p>
              <a:p>
                <a:pPr marL="742950" lvl="2" indent="-342900" eaLnBrk="1" hangingPunct="1">
                  <a:lnSpc>
                    <a:spcPct val="130000"/>
                  </a:lnSpc>
                  <a:buSzPct val="60000"/>
                </a:pPr>
                <a:endParaRPr lang="en-US" altLang="zh-CN" sz="2000" kern="0" dirty="0"/>
              </a:p>
              <a:p>
                <a:pPr lvl="2" eaLnBrk="1" hangingPunct="1">
                  <a:lnSpc>
                    <a:spcPct val="130000"/>
                  </a:lnSpc>
                </a:pPr>
                <a:endParaRPr lang="en-US" altLang="zh-CN" sz="2000" kern="0" dirty="0"/>
              </a:p>
            </p:txBody>
          </p:sp>
        </mc:Choice>
        <mc:Fallback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257300"/>
                <a:ext cx="8991600" cy="4953000"/>
              </a:xfrm>
              <a:prstGeom prst="rect">
                <a:avLst/>
              </a:prstGeom>
              <a:blipFill>
                <a:blip r:embed="rId3"/>
                <a:stretch>
                  <a:fillRect l="-136" b="-33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2D2F88-2CFE-46E7-A671-51A3A71B5AB9}"/>
                  </a:ext>
                </a:extLst>
              </p:cNvPr>
              <p:cNvSpPr txBox="1"/>
              <p:nvPr/>
            </p:nvSpPr>
            <p:spPr>
              <a:xfrm>
                <a:off x="868168" y="2332590"/>
                <a:ext cx="6258757" cy="608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min</m:t>
                          </m:r>
                          <m:r>
                            <a:rPr kumimoji="0" lang="en-US" altLang="zh-C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</m:t>
                          </m:r>
                        </m:e>
                        <m:lim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</m:d>
                        </m:lim>
                      </m:limLow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𝑎𝑐𝑐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𝜆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𝑝𝑜𝑝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𝑟𝑒𝑔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2D2F88-2CFE-46E7-A671-51A3A71B5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68" y="2332590"/>
                <a:ext cx="6258757" cy="608821"/>
              </a:xfrm>
              <a:prstGeom prst="rect">
                <a:avLst/>
              </a:prstGeom>
              <a:blipFill>
                <a:blip r:embed="rId4"/>
                <a:stretch>
                  <a:fillRect b="-48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335CC134-D456-4BD0-84E8-90EB33445BE9}"/>
              </a:ext>
            </a:extLst>
          </p:cNvPr>
          <p:cNvSpPr txBox="1"/>
          <p:nvPr/>
        </p:nvSpPr>
        <p:spPr>
          <a:xfrm flipH="1">
            <a:off x="2009965" y="2988571"/>
            <a:ext cx="237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Recommendation Loss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: 圆角 5">
            <a:extLst>
              <a:ext uri="{FF2B5EF4-FFF2-40B4-BE49-F238E27FC236}">
                <a16:creationId xmlns:a16="http://schemas.microsoft.com/office/drawing/2014/main" id="{46BC7162-B53F-4C0B-8DA5-5E7B373D381D}"/>
              </a:ext>
            </a:extLst>
          </p:cNvPr>
          <p:cNvSpPr/>
          <p:nvPr/>
        </p:nvSpPr>
        <p:spPr>
          <a:xfrm>
            <a:off x="2326137" y="2286000"/>
            <a:ext cx="1740024" cy="53988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933812-2199-46B9-893E-985BB791B764}"/>
              </a:ext>
            </a:extLst>
          </p:cNvPr>
          <p:cNvSpPr txBox="1"/>
          <p:nvPr/>
        </p:nvSpPr>
        <p:spPr>
          <a:xfrm flipH="1">
            <a:off x="4343400" y="2966048"/>
            <a:ext cx="433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Regularization term for adjusting recommendation list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: 圆角 7">
            <a:extLst>
              <a:ext uri="{FF2B5EF4-FFF2-40B4-BE49-F238E27FC236}">
                <a16:creationId xmlns:a16="http://schemas.microsoft.com/office/drawing/2014/main" id="{8CB52EB4-A3CB-42BA-B00A-E8D4B78CB698}"/>
              </a:ext>
            </a:extLst>
          </p:cNvPr>
          <p:cNvSpPr/>
          <p:nvPr/>
        </p:nvSpPr>
        <p:spPr>
          <a:xfrm>
            <a:off x="4343400" y="2286000"/>
            <a:ext cx="2361460" cy="53988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EC065E-839E-4280-AB5B-48DA180BFFA2}"/>
              </a:ext>
            </a:extLst>
          </p:cNvPr>
          <p:cNvSpPr txBox="1"/>
          <p:nvPr/>
        </p:nvSpPr>
        <p:spPr>
          <a:xfrm>
            <a:off x="247650" y="6256890"/>
            <a:ext cx="11465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[1].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Abdollahpouri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Himan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et.al. "Controlling popularity bias in learning-to-rank recommendation.” In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RecSys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2017.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[2].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et.al. “Popularity-Opportunity Bias in Collaborative Filtering.” In WSDM  2021.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4236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33350" y="124246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Solutions for long-tailed data</a:t>
            </a:r>
          </a:p>
          <a:p>
            <a:pPr marL="74295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000" kern="0" dirty="0" smtClean="0"/>
              <a:t>Disentangle user interest, benign item popularity and harmful item popularity:</a:t>
            </a:r>
          </a:p>
          <a:p>
            <a:pPr marL="857250" lvl="3" indent="0" eaLnBrk="1" hangingPunct="1">
              <a:lnSpc>
                <a:spcPct val="130000"/>
              </a:lnSpc>
              <a:buSzPct val="60000"/>
              <a:buNone/>
            </a:pPr>
            <a:endParaRPr lang="en-US" altLang="zh-CN" sz="1600" kern="0" dirty="0" smtClean="0"/>
          </a:p>
          <a:p>
            <a:pPr marL="742950" lvl="2" indent="-342900" eaLnBrk="1" hangingPunct="1">
              <a:lnSpc>
                <a:spcPct val="130000"/>
              </a:lnSpc>
              <a:buSzPct val="60000"/>
            </a:pPr>
            <a:endParaRPr lang="en-US" altLang="zh-CN" sz="2000" kern="0" dirty="0"/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AE30E08-A721-4826-94E8-79584AE6859B}"/>
              </a:ext>
            </a:extLst>
          </p:cNvPr>
          <p:cNvSpPr txBox="1"/>
          <p:nvPr/>
        </p:nvSpPr>
        <p:spPr>
          <a:xfrm>
            <a:off x="139700" y="6171355"/>
            <a:ext cx="11946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TKDE’22: </a:t>
            </a:r>
            <a:r>
              <a:rPr lang="en-US" altLang="zh-CN" sz="1600" dirty="0"/>
              <a:t>Popularity Bias Is Not Always Evil: Disentangling Benign and Harmful </a:t>
            </a:r>
            <a:r>
              <a:rPr lang="en-US" altLang="zh-CN" sz="1600" dirty="0" smtClean="0"/>
              <a:t>Bias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/>
              <a:t> </a:t>
            </a:r>
            <a:r>
              <a:rPr lang="en-US" altLang="zh-CN" sz="1600" dirty="0"/>
              <a:t>for Recommendation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19400"/>
            <a:ext cx="2667000" cy="25832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33750" y="28511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(1) I → Q → Y : This link denotes the effect of item quality on user </a:t>
            </a:r>
            <a:r>
              <a:rPr lang="en-US" altLang="zh-CN" dirty="0" smtClean="0"/>
              <a:t>behavior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27400" y="374934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(2</a:t>
            </a:r>
            <a:r>
              <a:rPr lang="en-US" altLang="zh-CN" dirty="0"/>
              <a:t>) (I, t) → C → Y : These links represent the </a:t>
            </a:r>
            <a:r>
              <a:rPr lang="en-US" altLang="zh-CN" dirty="0" err="1"/>
              <a:t>timeaware</a:t>
            </a:r>
            <a:r>
              <a:rPr lang="en-US" altLang="zh-CN" dirty="0"/>
              <a:t> conformity effect on user </a:t>
            </a:r>
            <a:r>
              <a:rPr lang="en-US" altLang="zh-CN" dirty="0" smtClean="0"/>
              <a:t>behavior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3429000" y="494095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(3</a:t>
            </a:r>
            <a:r>
              <a:rPr lang="en-US" altLang="zh-CN" dirty="0"/>
              <a:t>) (U, I) → M → Y : these links project user and item features (e.g., IDs) into their </a:t>
            </a:r>
            <a:r>
              <a:rPr lang="en-US" altLang="zh-CN" dirty="0" smtClean="0"/>
              <a:t>matching scores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52037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99695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Typical problems: how RS differs from ML?</a:t>
            </a:r>
          </a:p>
          <a:p>
            <a:pPr lvl="1">
              <a:lnSpc>
                <a:spcPct val="200000"/>
              </a:lnSpc>
            </a:pPr>
            <a:r>
              <a:rPr lang="en-US" altLang="zh-CN" b="1" dirty="0" smtClean="0">
                <a:ea typeface="SimSun" panose="02010600030101010101" pitchFamily="2" charset="-122"/>
              </a:rPr>
              <a:t>Learning to rank</a:t>
            </a:r>
          </a:p>
          <a:p>
            <a:pPr lvl="1">
              <a:lnSpc>
                <a:spcPct val="200000"/>
              </a:lnSpc>
            </a:pPr>
            <a:r>
              <a:rPr lang="en-US" altLang="zh-CN" b="1" dirty="0" smtClean="0">
                <a:ea typeface="SimSun" panose="02010600030101010101" pitchFamily="2" charset="-122"/>
              </a:rPr>
              <a:t>Long-tailed</a:t>
            </a:r>
          </a:p>
          <a:p>
            <a:pPr lvl="1">
              <a:lnSpc>
                <a:spcPct val="200000"/>
              </a:lnSpc>
            </a:pPr>
            <a:r>
              <a:rPr lang="en-US" altLang="zh-CN" b="1" dirty="0" smtClean="0">
                <a:ea typeface="SimSun" panose="02010600030101010101" pitchFamily="2" charset="-122"/>
              </a:rPr>
              <a:t>Data </a:t>
            </a:r>
            <a:r>
              <a:rPr lang="en-US" altLang="zh-CN" b="1" dirty="0" smtClean="0">
                <a:ea typeface="SimSun" panose="02010600030101010101" pitchFamily="2" charset="-122"/>
              </a:rPr>
              <a:t>Bias</a:t>
            </a:r>
            <a:endParaRPr lang="en-US" altLang="zh-CN" b="1" dirty="0" smtClean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2862721" y="3802078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7103253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47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smtClean="0">
                <a:ea typeface="SimSun" panose="02010600030101010101" pitchFamily="2" charset="-122"/>
              </a:rPr>
              <a:t>Typical problems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Data Bias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38400"/>
            <a:ext cx="8372326" cy="31242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81000" y="6292334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TOIS’23: Bias </a:t>
            </a:r>
            <a:r>
              <a:rPr lang="en-US" altLang="zh-CN" dirty="0"/>
              <a:t>and </a:t>
            </a:r>
            <a:r>
              <a:rPr lang="en-US" altLang="zh-CN" dirty="0" err="1"/>
              <a:t>debias</a:t>
            </a:r>
            <a:r>
              <a:rPr lang="en-US" altLang="zh-CN" dirty="0"/>
              <a:t> in recommender system: A survey and future directions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14351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48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Impact of Data Bias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848440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633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49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Data Bias in RS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9" y="2133600"/>
            <a:ext cx="845765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0772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Recommender system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Background of Recommender System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Recommendation Models 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Typical problems 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Potential 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6662279" y="1516079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3800848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Data Bias in 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07" y="1967057"/>
            <a:ext cx="8781785" cy="45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2095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51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Exposure bias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6" y="2209800"/>
            <a:ext cx="827410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5692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52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Exposure bias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4" y="1893852"/>
            <a:ext cx="8390452" cy="43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3435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53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Conformity bias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57400"/>
            <a:ext cx="838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8759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54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Position bias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94009"/>
            <a:ext cx="7885920" cy="44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1221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err="1" smtClean="0"/>
              <a:t>Debiasing</a:t>
            </a:r>
            <a:r>
              <a:rPr lang="en-US" altLang="zh-CN" sz="2400" kern="0" dirty="0" smtClean="0"/>
              <a:t> strategies</a:t>
            </a:r>
          </a:p>
          <a:p>
            <a:pPr marL="742950" lvl="2" indent="-342900" eaLnBrk="1" hangingPunct="1">
              <a:lnSpc>
                <a:spcPct val="130000"/>
              </a:lnSpc>
              <a:buSzPct val="60000"/>
            </a:pPr>
            <a:endParaRPr lang="en-US" altLang="zh-CN" sz="2000" kern="0" dirty="0" smtClean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393700" y="1951040"/>
            <a:ext cx="8763000" cy="47037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Re-weighting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2000" dirty="0">
                <a:latin typeface="Gill Sans MT" panose="020B0502020104020203" pitchFamily="34" charset="0"/>
                <a:cs typeface="Times New Roman" panose="02020603050405020304" pitchFamily="18" charset="0"/>
              </a:rPr>
              <a:t>Giving weights for each instance to re-scale their contributions on model training</a:t>
            </a:r>
            <a:endParaRPr lang="en-US" sz="20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Re-labeling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2000" dirty="0">
                <a:latin typeface="Gill Sans MT" panose="020B0502020104020203" pitchFamily="34" charset="0"/>
                <a:cs typeface="Times New Roman" panose="02020603050405020304" pitchFamily="18" charset="0"/>
              </a:rPr>
              <a:t>Giving a new pseudo-label for the missing or biased data</a:t>
            </a:r>
          </a:p>
          <a:p>
            <a:pPr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Generative Modeling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2000" dirty="0">
                <a:latin typeface="Gill Sans MT" panose="020B0502020104020203" pitchFamily="34" charset="0"/>
                <a:cs typeface="Times New Roman" panose="02020603050405020304" pitchFamily="18" charset="0"/>
              </a:rPr>
              <a:t>Assuming the generation process of data and reduces the biases </a:t>
            </a: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accordingly</a:t>
            </a:r>
          </a:p>
          <a:p>
            <a:pPr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Robust optimization</a:t>
            </a:r>
            <a:endParaRPr lang="en-US" sz="2400" b="1" u="sng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2000" dirty="0">
                <a:latin typeface="Gill Sans MT" panose="020B0502020104020203" pitchFamily="34" charset="0"/>
                <a:cs typeface="Times New Roman" panose="02020603050405020304" pitchFamily="18" charset="0"/>
              </a:rPr>
              <a:t>Optimizing the model </a:t>
            </a: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under </a:t>
            </a:r>
            <a:r>
              <a:rPr lang="en-US" sz="2000" dirty="0">
                <a:latin typeface="Gill Sans MT" panose="020B0502020104020203" pitchFamily="34" charset="0"/>
                <a:cs typeface="Times New Roman" panose="02020603050405020304" pitchFamily="18" charset="0"/>
              </a:rPr>
              <a:t>perturbation</a:t>
            </a:r>
          </a:p>
          <a:p>
            <a:pPr lvl="1">
              <a:spcBef>
                <a:spcPts val="1200"/>
              </a:spcBef>
              <a:defRPr/>
            </a:pPr>
            <a:endParaRPr lang="en-US" sz="2000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defRPr/>
            </a:pPr>
            <a:endParaRPr lang="en-US" sz="3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  <a:defRPr/>
            </a:pPr>
            <a:endParaRPr lang="en-US" sz="24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62762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Re-weighting strategies</a:t>
            </a:r>
          </a:p>
          <a:p>
            <a:pPr marL="742950" lvl="2" indent="-342900" eaLnBrk="1" hangingPunct="1">
              <a:lnSpc>
                <a:spcPct val="130000"/>
              </a:lnSpc>
              <a:buSzPct val="60000"/>
            </a:pPr>
            <a:endParaRPr lang="en-US" altLang="zh-CN" sz="2000" kern="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7" y="2057400"/>
            <a:ext cx="9028919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6158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57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Re-weighting strategies</a:t>
            </a:r>
          </a:p>
          <a:p>
            <a:pPr marL="742950" lvl="2" indent="-342900" eaLnBrk="1" hangingPunct="1">
              <a:lnSpc>
                <a:spcPct val="130000"/>
              </a:lnSpc>
              <a:buSzPct val="60000"/>
            </a:pPr>
            <a:endParaRPr lang="en-US" altLang="zh-CN" sz="2000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55" y="2057401"/>
            <a:ext cx="12283155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5430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58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Re-labeling strategies</a:t>
            </a:r>
          </a:p>
          <a:p>
            <a:pPr marL="742950" lvl="2" indent="-342900" eaLnBrk="1" hangingPunct="1">
              <a:lnSpc>
                <a:spcPct val="130000"/>
              </a:lnSpc>
              <a:buSzPct val="60000"/>
            </a:pPr>
            <a:endParaRPr lang="en-US" altLang="zh-CN" sz="2000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2209800"/>
            <a:ext cx="9128306" cy="37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0422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59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Re-labeling strategies</a:t>
            </a:r>
          </a:p>
          <a:p>
            <a:pPr marL="742950" lvl="2" indent="-342900" eaLnBrk="1" hangingPunct="1">
              <a:lnSpc>
                <a:spcPct val="130000"/>
              </a:lnSpc>
              <a:buSzPct val="60000"/>
            </a:pPr>
            <a:endParaRPr lang="en-US" altLang="zh-CN" sz="2000" kern="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05000"/>
            <a:ext cx="10415621" cy="48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448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6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Recommender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System?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77;p2"/>
          <p:cNvSpPr txBox="1">
            <a:spLocks/>
          </p:cNvSpPr>
          <p:nvPr/>
        </p:nvSpPr>
        <p:spPr bwMode="auto">
          <a:xfrm>
            <a:off x="71284" y="1312071"/>
            <a:ext cx="7854433" cy="239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Wingdings" panose="05000000000000000000" pitchFamily="2" charset="2"/>
              <a:buNone/>
            </a:pPr>
            <a:r>
              <a:rPr lang="en-US" sz="2400" kern="0" dirty="0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Information explosion problem? </a:t>
            </a:r>
            <a:endParaRPr lang="en-US" sz="24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Information seeking requirements </a:t>
            </a:r>
            <a:endParaRPr lang="en-US" sz="24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Noto Sans Symbols"/>
              <a:buChar char="⮚"/>
            </a:pPr>
            <a:r>
              <a:rPr lang="en-US" sz="2000" kern="0" dirty="0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E-commerce (</a:t>
            </a:r>
            <a:r>
              <a:rPr lang="en-US" sz="2000" kern="0" dirty="0" err="1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Taobao</a:t>
            </a:r>
            <a:r>
              <a:rPr lang="en-US" sz="2000" kern="0" dirty="0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/PDD/Amazon)</a:t>
            </a:r>
          </a:p>
          <a:p>
            <a:pPr lvl="2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Noto Sans Symbols"/>
              <a:buChar char="⮚"/>
            </a:pPr>
            <a:r>
              <a:rPr lang="en-US" sz="2000" kern="0" dirty="0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Social networking (Facebook/Weibo/</a:t>
            </a:r>
            <a:r>
              <a:rPr lang="en-US" sz="2000" kern="0" dirty="0" err="1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Wechat</a:t>
            </a:r>
            <a:r>
              <a:rPr lang="en-US" sz="2000" kern="0" dirty="0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)</a:t>
            </a:r>
            <a:endParaRPr lang="en-US" sz="20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Noto Sans Symbols"/>
              <a:buChar char="⮚"/>
            </a:pPr>
            <a:r>
              <a:rPr lang="en-US" sz="2000" kern="0" dirty="0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Content sharing platforms (</a:t>
            </a:r>
            <a:r>
              <a:rPr lang="en-US" sz="2000" kern="0" dirty="0" err="1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Tiktok</a:t>
            </a:r>
            <a:r>
              <a:rPr lang="en-US" sz="2000" kern="0" dirty="0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/</a:t>
            </a:r>
            <a:r>
              <a:rPr lang="en-US" sz="2000" kern="0" dirty="0" err="1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Kwai</a:t>
            </a:r>
            <a:r>
              <a:rPr lang="en-US" sz="2000" kern="0" dirty="0" smtClean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/Pinterest)</a:t>
            </a:r>
          </a:p>
          <a:p>
            <a:pPr marL="228600" indent="-508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None/>
            </a:pPr>
            <a:endParaRPr lang="en-US" kern="0" dirty="0" smtClean="0">
              <a:solidFill>
                <a:srgbClr val="333333"/>
              </a:solidFill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0" indent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None/>
            </a:pPr>
            <a:endParaRPr lang="en-US" kern="0" dirty="0">
              <a:solidFill>
                <a:srgbClr val="333333"/>
              </a:solidFill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9" name="Google Shape;83;p2"/>
          <p:cNvSpPr txBox="1"/>
          <p:nvPr/>
        </p:nvSpPr>
        <p:spPr>
          <a:xfrm>
            <a:off x="450133" y="4233254"/>
            <a:ext cx="7170471" cy="954067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Recommender system </a:t>
            </a:r>
            <a:r>
              <a:rPr lang="en-US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has been recognized as a powerful tool to address information overload.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AutoShape 2" descr="Information overload in the legal sphere | FifteenEightyFour | Cambridge  University Press"/>
          <p:cNvSpPr>
            <a:spLocks noChangeAspect="1" noChangeArrowheads="1"/>
          </p:cNvSpPr>
          <p:nvPr/>
        </p:nvSpPr>
        <p:spPr bwMode="auto">
          <a:xfrm>
            <a:off x="4999421" y="28000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">
            <a:extLst>
              <a:ext uri="{FF2B5EF4-FFF2-40B4-BE49-F238E27FC236}">
                <a16:creationId xmlns:a16="http://schemas.microsoft.com/office/drawing/2014/main" id="{B1B28A35-2ECF-4AAD-AF31-806BF984C13F}"/>
              </a:ext>
            </a:extLst>
          </p:cNvPr>
          <p:cNvGrpSpPr/>
          <p:nvPr/>
        </p:nvGrpSpPr>
        <p:grpSpPr>
          <a:xfrm>
            <a:off x="638265" y="5546834"/>
            <a:ext cx="7099796" cy="1090386"/>
            <a:chOff x="871801" y="4858894"/>
            <a:chExt cx="6194721" cy="1090386"/>
          </a:xfrm>
        </p:grpSpPr>
        <p:pic>
          <p:nvPicPr>
            <p:cNvPr id="14" name="Grafik 1">
              <a:extLst>
                <a:ext uri="{FF2B5EF4-FFF2-40B4-BE49-F238E27FC236}">
                  <a16:creationId xmlns:a16="http://schemas.microsoft.com/office/drawing/2014/main" id="{DDE401BD-86ED-4785-8D2E-02C96A42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801" y="4922876"/>
              <a:ext cx="998537" cy="99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uppieren 3">
              <a:extLst>
                <a:ext uri="{FF2B5EF4-FFF2-40B4-BE49-F238E27FC236}">
                  <a16:creationId xmlns:a16="http://schemas.microsoft.com/office/drawing/2014/main" id="{6A39A66A-4FFF-45DC-97F5-24BBA2ED84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30383" y="4739520"/>
              <a:ext cx="693737" cy="1365250"/>
              <a:chOff x="7164288" y="3169940"/>
              <a:chExt cx="1225451" cy="2417465"/>
            </a:xfrm>
          </p:grpSpPr>
          <p:pic>
            <p:nvPicPr>
              <p:cNvPr id="20" name="Grafik 2">
                <a:extLst>
                  <a:ext uri="{FF2B5EF4-FFF2-40B4-BE49-F238E27FC236}">
                    <a16:creationId xmlns:a16="http://schemas.microsoft.com/office/drawing/2014/main" id="{F8A96167-1830-468A-81C9-FB94401F2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164288" y="3169940"/>
                <a:ext cx="12192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Grafik 5">
                <a:extLst>
                  <a:ext uri="{FF2B5EF4-FFF2-40B4-BE49-F238E27FC236}">
                    <a16:creationId xmlns:a16="http://schemas.microsoft.com/office/drawing/2014/main" id="{98EB9A35-8794-40DA-81C0-E735203F2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7170539" y="4368205"/>
                <a:ext cx="12192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6" name="Picture 2" descr="https://ss2.bdstatic.com/70cFvnSh_Q1YnxGkpoWK1HF6hhy/it/u=844021745,2315206629&amp;fm=26&amp;gp=0.jpg">
              <a:extLst>
                <a:ext uri="{FF2B5EF4-FFF2-40B4-BE49-F238E27FC236}">
                  <a16:creationId xmlns:a16="http://schemas.microsoft.com/office/drawing/2014/main" id="{E25E4F49-88D3-4E48-9046-D799F83FE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9552" y="4858894"/>
              <a:ext cx="727130" cy="1028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s://ss0.bdstatic.com/70cFvHSh_Q1YnxGkpoWK1HF6hhy/it/u=2069593374,2513249272&amp;fm=26&amp;gp=0.jpg">
              <a:extLst>
                <a:ext uri="{FF2B5EF4-FFF2-40B4-BE49-F238E27FC236}">
                  <a16:creationId xmlns:a16="http://schemas.microsoft.com/office/drawing/2014/main" id="{A0377C5D-A304-4CBF-90CA-543D160BB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095900" y="4919707"/>
              <a:ext cx="952199" cy="952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图片 3">
              <a:extLst>
                <a:ext uri="{FF2B5EF4-FFF2-40B4-BE49-F238E27FC236}">
                  <a16:creationId xmlns:a16="http://schemas.microsoft.com/office/drawing/2014/main" id="{F3B486DE-0F57-40D8-967F-E27841801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38136" y="4911672"/>
              <a:ext cx="928386" cy="1037608"/>
            </a:xfrm>
            <a:prstGeom prst="rect">
              <a:avLst/>
            </a:prstGeom>
          </p:spPr>
        </p:pic>
        <p:sp>
          <p:nvSpPr>
            <p:cNvPr id="19" name="文本框 5">
              <a:extLst>
                <a:ext uri="{FF2B5EF4-FFF2-40B4-BE49-F238E27FC236}">
                  <a16:creationId xmlns:a16="http://schemas.microsoft.com/office/drawing/2014/main" id="{5863AA8D-F8D1-40D6-82CE-00B96D3C89DA}"/>
                </a:ext>
              </a:extLst>
            </p:cNvPr>
            <p:cNvSpPr txBox="1"/>
            <p:nvPr/>
          </p:nvSpPr>
          <p:spPr>
            <a:xfrm>
              <a:off x="2349104" y="4871684"/>
              <a:ext cx="1468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You may like?</a:t>
              </a:r>
              <a:endPara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7119318" y="1370857"/>
            <a:ext cx="4182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29400" y="315753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720,000 hours videos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uploaded </a:t>
            </a:r>
            <a:r>
              <a:rPr lang="en-US" altLang="zh-CN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day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altLang="zh-CN" sz="1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Youtube</a:t>
            </a:r>
            <a:endParaRPr lang="zh-CN" alt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14253" y="2182116"/>
            <a:ext cx="352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 million items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Amazon</a:t>
            </a:r>
            <a:endParaRPr lang="zh-CN" alt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31901" y="2711793"/>
            <a:ext cx="352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2.8 billion users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Facebook</a:t>
            </a:r>
            <a:endParaRPr lang="zh-CN" alt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8" descr="Information overload in the legal sphere | FifteenEightyFour | Cambridge  University Press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93" y="1289497"/>
            <a:ext cx="1725847" cy="9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27964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Re-labeling + reweighting strategies</a:t>
            </a:r>
          </a:p>
          <a:p>
            <a:pPr marL="742950" lvl="2" indent="-342900" eaLnBrk="1" hangingPunct="1">
              <a:lnSpc>
                <a:spcPct val="130000"/>
              </a:lnSpc>
              <a:buSzPct val="60000"/>
            </a:pPr>
            <a:endParaRPr lang="en-US" altLang="zh-CN" sz="2000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80" y="2286000"/>
            <a:ext cx="8531840" cy="35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9776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61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Generative modeling</a:t>
            </a:r>
            <a:endParaRPr lang="en-US" altLang="zh-CN" sz="2000" kern="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107"/>
            <a:ext cx="9022591" cy="42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1303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62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257300"/>
            <a:ext cx="899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/>
              <a:t>Generative modeling</a:t>
            </a:r>
            <a:endParaRPr lang="en-US" altLang="zh-CN" sz="2000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1200"/>
            <a:ext cx="9296400" cy="42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086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63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124346"/>
            <a:ext cx="8077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>
                <a:ea typeface="Calibri" panose="020F0502020204030204" pitchFamily="34" charset="0"/>
                <a:cs typeface="Calibri" panose="020F0502020204030204" pitchFamily="34" charset="0"/>
              </a:rPr>
              <a:t>Robust optimization</a:t>
            </a:r>
            <a:endParaRPr lang="en-US" altLang="zh-CN" sz="2000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Contrastive learning --- 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heuristic perturbation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28" y="2514600"/>
            <a:ext cx="6029628" cy="38540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06" b="4602"/>
          <a:stretch/>
        </p:blipFill>
        <p:spPr>
          <a:xfrm>
            <a:off x="6019800" y="3124200"/>
            <a:ext cx="806355" cy="7046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0" b="1838"/>
          <a:stretch/>
        </p:blipFill>
        <p:spPr>
          <a:xfrm>
            <a:off x="6019800" y="4206042"/>
            <a:ext cx="806355" cy="75360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67844DD-5CE1-DC40-B179-41A6AB4F1750}"/>
              </a:ext>
            </a:extLst>
          </p:cNvPr>
          <p:cNvSpPr txBox="1"/>
          <p:nvPr/>
        </p:nvSpPr>
        <p:spPr>
          <a:xfrm>
            <a:off x="6938559" y="3134627"/>
            <a:ext cx="218639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Gill Sans MT" panose="020B0502020104020203" pitchFamily="34" charset="0"/>
                <a:cs typeface="Calibri" panose="020F0502020204030204" pitchFamily="34" charset="0"/>
              </a:rPr>
              <a:t>Addressing sparse </a:t>
            </a:r>
            <a:r>
              <a:rPr lang="en-US" altLang="zh-CN" sz="2000" dirty="0">
                <a:latin typeface="Gill Sans MT" panose="020B0502020104020203" pitchFamily="34" charset="0"/>
                <a:cs typeface="Calibri" panose="020F0502020204030204" pitchFamily="34" charset="0"/>
              </a:rPr>
              <a:t>s</a:t>
            </a:r>
            <a:r>
              <a:rPr lang="en-US" altLang="zh-CN" sz="2000" dirty="0" smtClean="0">
                <a:latin typeface="Gill Sans MT" panose="020B0502020104020203" pitchFamily="34" charset="0"/>
                <a:cs typeface="Calibri" panose="020F0502020204030204" pitchFamily="34" charset="0"/>
              </a:rPr>
              <a:t>upervised labels.</a:t>
            </a:r>
            <a:endParaRPr lang="en-US" altLang="zh-CN" sz="2000" dirty="0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7844DD-5CE1-DC40-B179-41A6AB4F1750}"/>
              </a:ext>
            </a:extLst>
          </p:cNvPr>
          <p:cNvSpPr txBox="1"/>
          <p:nvPr/>
        </p:nvSpPr>
        <p:spPr>
          <a:xfrm>
            <a:off x="6963959" y="4279667"/>
            <a:ext cx="216099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Gill Sans MT" panose="020B0502020104020203" pitchFamily="34" charset="0"/>
                <a:cs typeface="Calibri" panose="020F0502020204030204" pitchFamily="34" charset="0"/>
              </a:rPr>
              <a:t>Relying on human expertise.</a:t>
            </a:r>
            <a:endParaRPr lang="en-US" altLang="zh-CN" sz="2000" dirty="0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9770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64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124346"/>
            <a:ext cx="8077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>
                <a:ea typeface="Calibri" panose="020F0502020204030204" pitchFamily="34" charset="0"/>
                <a:cs typeface="Calibri" panose="020F0502020204030204" pitchFamily="34" charset="0"/>
              </a:rPr>
              <a:t>Robust optimization</a:t>
            </a:r>
            <a:endParaRPr lang="en-US" altLang="zh-CN" sz="2000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Contrastive learning --- 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heuristic perturbation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2258832"/>
            <a:ext cx="7110191" cy="341318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2400" y="5587533"/>
            <a:ext cx="2732286" cy="1172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ED: Edge drop-out,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ND: Node drop-out,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RW: Random Walk</a:t>
            </a: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5672016"/>
            <a:ext cx="4629150" cy="10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6500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124346"/>
            <a:ext cx="8839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>
                <a:ea typeface="Calibri" panose="020F0502020204030204" pitchFamily="34" charset="0"/>
                <a:cs typeface="Calibri" panose="020F0502020204030204" pitchFamily="34" charset="0"/>
              </a:rPr>
              <a:t>Robust optimization</a:t>
            </a:r>
            <a:endParaRPr lang="en-US" altLang="zh-CN" sz="2000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Distributional robust optimization --- adversarial 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perturbation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dirty="0">
                <a:ea typeface="Calibri" panose="020F0502020204030204" pitchFamily="34" charset="0"/>
                <a:cs typeface="Calibri" panose="020F0502020204030204" pitchFamily="34" charset="0"/>
              </a:rPr>
              <a:t>ensures that the model performs well on a family of distributions that are within a certain distance from the current distribution.</a:t>
            </a:r>
          </a:p>
          <a:p>
            <a:pPr lvl="2" eaLnBrk="1" hangingPunct="1">
              <a:lnSpc>
                <a:spcPct val="130000"/>
              </a:lnSpc>
            </a:pPr>
            <a:endParaRPr lang="en-US" altLang="zh-CN" sz="200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429000"/>
            <a:ext cx="5557045" cy="31529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655" y="3200400"/>
            <a:ext cx="2451215" cy="23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6465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125986"/>
            <a:ext cx="8839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>
                <a:ea typeface="Calibri" panose="020F0502020204030204" pitchFamily="34" charset="0"/>
                <a:cs typeface="Calibri" panose="020F0502020204030204" pitchFamily="34" charset="0"/>
              </a:rPr>
              <a:t>Robust optimization</a:t>
            </a:r>
            <a:endParaRPr lang="en-US" altLang="zh-CN" sz="20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Distributional robust optimization </a:t>
            </a:r>
            <a:endParaRPr lang="en-US" altLang="zh-CN" sz="200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sz="200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sz="2000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CCC9F5C-7F8E-2413-6AFE-69308EB29BD1}"/>
                  </a:ext>
                </a:extLst>
              </p:cNvPr>
              <p:cNvSpPr txBox="1"/>
              <p:nvPr/>
            </p:nvSpPr>
            <p:spPr>
              <a:xfrm>
                <a:off x="1828800" y="2021732"/>
                <a:ext cx="4530215" cy="1580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zh-CN" sz="2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  <m:r>
                            <a:rPr lang="en-US" altLang="zh-CN" sz="2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altLang="zh-CN" sz="2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lim>
                      </m:limLow>
                      <m:limLow>
                        <m:limLow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ℙ</m:t>
                          </m:r>
                        </m:lim>
                      </m:limLow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800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ℙ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𝔻</m:t>
                          </m:r>
                          <m: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:</m:t>
                          </m:r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CN" altLang="zh-CN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sz="28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zh-CN" altLang="zh-CN" sz="2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8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zh-CN" altLang="zh-CN" sz="2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CCC9F5C-7F8E-2413-6AFE-69308EB29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021732"/>
                <a:ext cx="4530215" cy="1580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81000" y="4191000"/>
                <a:ext cx="85344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represents </a:t>
                </a:r>
                <a:r>
                  <a:rPr lang="en-US" altLang="zh-CN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model parameters</a:t>
                </a:r>
                <a:r>
                  <a:rPr lang="en-US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represents </a:t>
                </a:r>
                <a:r>
                  <a:rPr lang="en-US" altLang="zh-CN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en-US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represents the training data distribution;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Times New Roman"/>
                  </a:rPr>
                  <a:t> measures the </a:t>
                </a:r>
                <a:r>
                  <a:rPr lang="en" altLang="zh-CN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Times New Roman"/>
                  </a:rPr>
                  <a:t>distance</a:t>
                </a:r>
                <a:r>
                  <a:rPr lang="en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Times New Roman"/>
                  </a:rPr>
                  <a:t> between distributions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Times New Roman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Times New Roman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Times New Roman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Times New Roman"/>
                  </a:rPr>
                  <a:t>denotes the </a:t>
                </a:r>
                <a:r>
                  <a:rPr lang="en-US" altLang="zh-CN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Times New Roman"/>
                  </a:rPr>
                  <a:t>robust radius</a:t>
                </a:r>
                <a:r>
                  <a:rPr lang="en-US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Times New Roman"/>
                  </a:rPr>
                  <a:t>;</a:t>
                </a: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191000"/>
                <a:ext cx="8534400" cy="1569660"/>
              </a:xfrm>
              <a:prstGeom prst="rect">
                <a:avLst/>
              </a:prstGeom>
              <a:blipFill>
                <a:blip r:embed="rId4"/>
                <a:stretch>
                  <a:fillRect l="-214" t="-3113" b="-7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06" b="4602"/>
          <a:stretch/>
        </p:blipFill>
        <p:spPr>
          <a:xfrm>
            <a:off x="6359015" y="1151615"/>
            <a:ext cx="806355" cy="7046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0" b="1838"/>
          <a:stretch/>
        </p:blipFill>
        <p:spPr>
          <a:xfrm>
            <a:off x="6328545" y="2234527"/>
            <a:ext cx="806355" cy="7536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67844DD-5CE1-DC40-B179-41A6AB4F1750}"/>
              </a:ext>
            </a:extLst>
          </p:cNvPr>
          <p:cNvSpPr txBox="1"/>
          <p:nvPr/>
        </p:nvSpPr>
        <p:spPr>
          <a:xfrm>
            <a:off x="7141248" y="1124104"/>
            <a:ext cx="2484841" cy="10926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Gill Sans MT" panose="020B0502020104020203" pitchFamily="34" charset="0"/>
                <a:cs typeface="Calibri" panose="020F0502020204030204" pitchFamily="34" charset="0"/>
              </a:rPr>
              <a:t>General.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Gill Sans MT" panose="020B0502020104020203" pitchFamily="34" charset="0"/>
                <a:cs typeface="Calibri" panose="020F0502020204030204" pitchFamily="34" charset="0"/>
              </a:rPr>
              <a:t>Theoretical-soundness.</a:t>
            </a:r>
            <a:endParaRPr lang="en-US" altLang="zh-CN" sz="2000" dirty="0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7844DD-5CE1-DC40-B179-41A6AB4F1750}"/>
              </a:ext>
            </a:extLst>
          </p:cNvPr>
          <p:cNvSpPr txBox="1"/>
          <p:nvPr/>
        </p:nvSpPr>
        <p:spPr>
          <a:xfrm>
            <a:off x="7134900" y="2393941"/>
            <a:ext cx="21609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Gill Sans MT" panose="020B0502020104020203" pitchFamily="34" charset="0"/>
                <a:cs typeface="Calibri" panose="020F0502020204030204" pitchFamily="34" charset="0"/>
              </a:rPr>
              <a:t>Over-pessimism.</a:t>
            </a:r>
            <a:endParaRPr lang="en-US" altLang="zh-CN" sz="2000" dirty="0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81742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67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124346"/>
            <a:ext cx="8839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>
                <a:ea typeface="Calibri" panose="020F0502020204030204" pitchFamily="34" charset="0"/>
                <a:cs typeface="Calibri" panose="020F0502020204030204" pitchFamily="34" charset="0"/>
              </a:rPr>
              <a:t>Robust optimization</a:t>
            </a:r>
            <a:endParaRPr lang="en-US" altLang="zh-CN" sz="20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Distributional robust optimization </a:t>
            </a:r>
            <a:endParaRPr lang="en-US" altLang="zh-CN" sz="200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sz="200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9" y="2632463"/>
            <a:ext cx="8669501" cy="36447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2400" y="6359723"/>
            <a:ext cx="10041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SIGIR’23: A </a:t>
            </a:r>
            <a:r>
              <a:rPr lang="en-US" altLang="zh-CN" sz="1400" dirty="0"/>
              <a:t>Generic Learning Framework for Sequential Recommendation with Distribution Shifts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426652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68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Typical problems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124346"/>
            <a:ext cx="8839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2400" kern="0" dirty="0" smtClean="0">
                <a:ea typeface="Calibri" panose="020F0502020204030204" pitchFamily="34" charset="0"/>
                <a:cs typeface="Calibri" panose="020F0502020204030204" pitchFamily="34" charset="0"/>
              </a:rPr>
              <a:t>Robust optimization</a:t>
            </a:r>
            <a:endParaRPr lang="en-US" altLang="zh-CN" sz="20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Distributional robust optimization </a:t>
            </a:r>
            <a:endParaRPr lang="en-US" altLang="zh-CN" sz="200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sz="200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eaLnBrk="1" hangingPunct="1">
              <a:lnSpc>
                <a:spcPct val="130000"/>
              </a:lnSpc>
            </a:pPr>
            <a:endParaRPr lang="en-US" altLang="zh-CN" sz="2000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62058"/>
            <a:ext cx="8855323" cy="40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234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69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Background of Recommender System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Recommendation Models 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Typical problems 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Potential 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4027029" y="4335477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SimSun" panose="02010600030101010101" pitchFamily="2" charset="-122"/>
              </a:rPr>
              <a:t>Recommender system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43694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7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Recommender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System?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19318" y="1370857"/>
            <a:ext cx="4182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228600" y="838200"/>
            <a:ext cx="8965847" cy="402025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228600" y="1103398"/>
            <a:ext cx="8839200" cy="402025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Classic definition of RS --- Formulate RS as a ML problem: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Aft>
                <a:spcPts val="1200"/>
              </a:spcAft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set of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Aft>
                <a:spcPts val="1200"/>
              </a:spcAft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set of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items: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Aft>
                <a:spcPts val="1200"/>
              </a:spcAft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history feedback on items:</a:t>
            </a:r>
          </a:p>
          <a:p>
            <a:pPr>
              <a:spcAft>
                <a:spcPts val="1200"/>
              </a:spcAft>
              <a:defRPr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learn a model to predict preference for each user-item pair:</a:t>
            </a:r>
          </a:p>
          <a:p>
            <a:pPr>
              <a:spcAft>
                <a:spcPts val="1200"/>
              </a:spcAft>
              <a:defRPr/>
            </a:pPr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the difference between the prediction and the observed feedback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spcAft>
                <a:spcPts val="1200"/>
              </a:spcAft>
              <a:buNone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979270"/>
              </p:ext>
            </p:extLst>
          </p:nvPr>
        </p:nvGraphicFramePr>
        <p:xfrm>
          <a:off x="2905968" y="1731798"/>
          <a:ext cx="2185241" cy="457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" name="Equation" r:id="rId4" imgW="1091880" imgH="228600" progId="Equation.DSMT4">
                  <p:embed/>
                </p:oleObj>
              </mc:Choice>
              <mc:Fallback>
                <p:oleObj name="Equation" r:id="rId4" imgW="1091880" imgH="2286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5968" y="1731798"/>
                        <a:ext cx="2185241" cy="457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374321"/>
              </p:ext>
            </p:extLst>
          </p:nvPr>
        </p:nvGraphicFramePr>
        <p:xfrm>
          <a:off x="2905968" y="2298324"/>
          <a:ext cx="1881677" cy="45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" name="Equation" r:id="rId6" imgW="939600" imgH="228600" progId="Equation.DSMT4">
                  <p:embed/>
                </p:oleObj>
              </mc:Choice>
              <mc:Fallback>
                <p:oleObj name="Equation" r:id="rId6" imgW="939600" imgH="2286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5968" y="2298324"/>
                        <a:ext cx="1881677" cy="457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633694"/>
              </p:ext>
            </p:extLst>
          </p:nvPr>
        </p:nvGraphicFramePr>
        <p:xfrm>
          <a:off x="5123550" y="2804006"/>
          <a:ext cx="16668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0" name="Equation" r:id="rId8" imgW="672840" imgH="215640" progId="Equation.DSMT4">
                  <p:embed/>
                </p:oleObj>
              </mc:Choice>
              <mc:Fallback>
                <p:oleObj name="Equation" r:id="rId8" imgW="672840" imgH="2156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3550" y="2804006"/>
                        <a:ext cx="1666875" cy="53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766" y="4741915"/>
            <a:ext cx="8291358" cy="18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2779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Potential directions</a:t>
            </a:r>
          </a:p>
          <a:p>
            <a:pPr lvl="1"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Large language model for recommendation</a:t>
            </a:r>
          </a:p>
          <a:p>
            <a:pPr lvl="1"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Fundamental problems in RS</a:t>
            </a:r>
          </a:p>
          <a:p>
            <a:pPr lvl="1"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Taking feedback loop into consideration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SimSun" panose="02010600030101010101" pitchFamily="2" charset="-122"/>
              </a:rPr>
              <a:t>Recommender system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2106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71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1142898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Large language model for recommendation</a:t>
            </a:r>
          </a:p>
          <a:p>
            <a:pPr>
              <a:lnSpc>
                <a:spcPct val="20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LLM brings extra knowledge</a:t>
            </a:r>
          </a:p>
          <a:p>
            <a:pPr lvl="1"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LLM has a better reasoning capability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SimSun" panose="02010600030101010101" pitchFamily="2" charset="-122"/>
              </a:rPr>
              <a:t>Recommender system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588871" y="3299718"/>
            <a:ext cx="82296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D5AD7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8" name="椭圆 7"/>
          <p:cNvSpPr/>
          <p:nvPr/>
        </p:nvSpPr>
        <p:spPr bwMode="auto">
          <a:xfrm>
            <a:off x="1628659" y="3230516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62083" y="2732875"/>
            <a:ext cx="2473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30475" y="3352800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2009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440021" y="3223518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30330" y="2732628"/>
            <a:ext cx="3487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Deep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2100" y="3352800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5871413" y="3218633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13125" y="2780395"/>
            <a:ext cx="2400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Models</a:t>
            </a:r>
            <a:endParaRPr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65961" y="3315361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8305711" y="3218633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19113" y="3352800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2000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1717" y="2732875"/>
            <a:ext cx="2473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Rule-based 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9331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72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4483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How to leverage LLM in recommendation?</a:t>
            </a:r>
          </a:p>
          <a:p>
            <a:pPr lvl="1"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LLM for feature augmentation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SimSun" panose="02010600030101010101" pitchFamily="2" charset="-122"/>
              </a:rPr>
              <a:t>Recommender system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87216"/>
            <a:ext cx="3048000" cy="22376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005821"/>
            <a:ext cx="4419600" cy="359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3832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73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4483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How to leverage LLM in recommendation?</a:t>
            </a:r>
          </a:p>
          <a:p>
            <a:pPr lvl="1"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LLM for recommendation, Prompt is the key</a:t>
            </a:r>
          </a:p>
          <a:p>
            <a:pPr>
              <a:lnSpc>
                <a:spcPct val="20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SimSun" panose="02010600030101010101" pitchFamily="2" charset="-122"/>
              </a:rPr>
              <a:t>Recommender system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00400"/>
            <a:ext cx="7621423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7239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74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4483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How to leverage LLM in recommendation?</a:t>
            </a:r>
          </a:p>
          <a:p>
            <a:pPr lvl="1">
              <a:lnSpc>
                <a:spcPct val="200000"/>
              </a:lnSpc>
            </a:pPr>
            <a:r>
              <a:rPr lang="en-US" altLang="zh-CN" dirty="0">
                <a:ea typeface="SimSun" panose="02010600030101010101" pitchFamily="2" charset="-122"/>
              </a:rPr>
              <a:t>LLM for </a:t>
            </a:r>
            <a:r>
              <a:rPr lang="en-US" altLang="zh-CN" dirty="0" smtClean="0">
                <a:ea typeface="SimSun" panose="02010600030101010101" pitchFamily="2" charset="-122"/>
              </a:rPr>
              <a:t>recommendation, Prompt is the key</a:t>
            </a:r>
          </a:p>
          <a:p>
            <a:pPr>
              <a:lnSpc>
                <a:spcPct val="20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SimSun" panose="02010600030101010101" pitchFamily="2" charset="-122"/>
              </a:rPr>
              <a:t>Recommender system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9999"/>
          <a:stretch/>
        </p:blipFill>
        <p:spPr>
          <a:xfrm>
            <a:off x="76200" y="3276600"/>
            <a:ext cx="894224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294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4483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LLM for recommendation</a:t>
            </a:r>
          </a:p>
          <a:p>
            <a:pPr lvl="1"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Challenges:</a:t>
            </a:r>
          </a:p>
          <a:p>
            <a:pPr lvl="2">
              <a:lnSpc>
                <a:spcPct val="20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Efficiency: latency of LLM</a:t>
            </a:r>
          </a:p>
          <a:p>
            <a:pPr lvl="2">
              <a:lnSpc>
                <a:spcPct val="20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How to combine the collaborative signals and LLM</a:t>
            </a:r>
          </a:p>
          <a:p>
            <a:pPr lvl="2">
              <a:lnSpc>
                <a:spcPct val="20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SimSun" panose="02010600030101010101" pitchFamily="2" charset="-122"/>
              </a:rPr>
              <a:t>Recommender system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18180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>
                <a:ea typeface="SimSun" panose="02010600030101010101" pitchFamily="2" charset="-122"/>
              </a:rPr>
              <a:t>Fundamental problems in </a:t>
            </a:r>
            <a:r>
              <a:rPr lang="en-US" altLang="zh-CN" dirty="0" smtClean="0">
                <a:ea typeface="SimSun" panose="02010600030101010101" pitchFamily="2" charset="-122"/>
              </a:rPr>
              <a:t>RS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Ranking! Ranking! Ranking! </a:t>
            </a:r>
          </a:p>
          <a:p>
            <a:pPr lvl="2"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How to optimize top-N metrics</a:t>
            </a:r>
          </a:p>
          <a:p>
            <a:pPr lvl="2"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Better Loss </a:t>
            </a:r>
            <a:endParaRPr lang="en-US" altLang="zh-CN" dirty="0" smtClean="0">
              <a:ea typeface="SimSun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SimSun" panose="02010600030101010101" pitchFamily="2" charset="-122"/>
              </a:rPr>
              <a:t>Recommender system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43400"/>
            <a:ext cx="3476625" cy="9960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4348223"/>
            <a:ext cx="4152900" cy="9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0503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1628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77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Recommender System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228600" y="838200"/>
            <a:ext cx="8965847" cy="402025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404587" y="1216204"/>
            <a:ext cx="7229703" cy="5260796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Candidate retrieval and ranking  --- combined </a:t>
            </a:r>
          </a:p>
          <a:p>
            <a:pPr lvl="1" fontAlgn="auto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bridge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the efficiency and effectiveness trade-off</a:t>
            </a:r>
          </a:p>
          <a:p>
            <a:pPr fontAlgn="auto">
              <a:spcAft>
                <a:spcPts val="1200"/>
              </a:spcAft>
              <a:buClr>
                <a:srgbClr val="000000"/>
              </a:buClr>
              <a:defRPr/>
            </a:pPr>
            <a:endParaRPr lang="en-US" altLang="zh-CN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fontAlgn="auto"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None/>
              <a:defRPr/>
            </a:pPr>
            <a:endParaRPr lang="en-US" sz="2400" i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fontAlgn="auto">
              <a:spcAft>
                <a:spcPts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" r="246" b="1584"/>
          <a:stretch/>
        </p:blipFill>
        <p:spPr>
          <a:xfrm>
            <a:off x="578645" y="2571048"/>
            <a:ext cx="7772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2576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1628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78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Recommender System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228600" y="838200"/>
            <a:ext cx="8965847" cy="402025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404587" y="1216204"/>
            <a:ext cx="8053613" cy="5260796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Theoretical understanding of model complexity, learning dynamic, bias amplification, etc. </a:t>
            </a:r>
          </a:p>
          <a:p>
            <a:pPr fontAlgn="auto">
              <a:spcAft>
                <a:spcPts val="1200"/>
              </a:spcAft>
              <a:buClr>
                <a:srgbClr val="000000"/>
              </a:buClr>
              <a:defRPr/>
            </a:pPr>
            <a:endParaRPr lang="en-US" altLang="zh-CN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fontAlgn="auto"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None/>
              <a:defRPr/>
            </a:pPr>
            <a:endParaRPr lang="en-US" sz="2400" i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fontAlgn="auto">
              <a:spcAft>
                <a:spcPts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87" y="2640898"/>
            <a:ext cx="8368657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914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79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19200"/>
            <a:ext cx="8686800" cy="5448300"/>
          </a:xfrm>
          <a:noFill/>
        </p:spPr>
        <p:txBody>
          <a:bodyPr lIns="92075" tIns="46038" rIns="92075" bIns="46038"/>
          <a:lstStyle/>
          <a:p>
            <a:pPr marL="342900" lvl="1" indent="-342900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dirty="0">
                <a:ea typeface="SimSun" panose="02010600030101010101" pitchFamily="2" charset="-122"/>
              </a:rPr>
              <a:t>Taking feedback loop into </a:t>
            </a:r>
            <a:r>
              <a:rPr lang="en-US" altLang="zh-CN" dirty="0" smtClean="0">
                <a:ea typeface="SimSun" panose="02010600030101010101" pitchFamily="2" charset="-122"/>
              </a:rPr>
              <a:t>consideration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Long-termed rewards --- user experience, multiple objectives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Exploration- exploitation trade-off</a:t>
            </a:r>
          </a:p>
          <a:p>
            <a:pPr lvl="1">
              <a:lnSpc>
                <a:spcPct val="20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SimSun" panose="02010600030101010101" pitchFamily="2" charset="-122"/>
              </a:rPr>
              <a:t>Recommender system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  <p:pic>
        <p:nvPicPr>
          <p:cNvPr id="5" name="Google Shape;2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3429000"/>
            <a:ext cx="2447259" cy="19156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3;p7"/>
          <p:cNvSpPr txBox="1"/>
          <p:nvPr/>
        </p:nvSpPr>
        <p:spPr>
          <a:xfrm>
            <a:off x="1219200" y="5405892"/>
            <a:ext cx="22656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Bandit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894282"/>
            <a:ext cx="4807375" cy="357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3810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1628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8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Recommender System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19318" y="1370857"/>
            <a:ext cx="4182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228600" y="838200"/>
            <a:ext cx="8965847" cy="402025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228600" y="1103398"/>
            <a:ext cx="8839200" cy="390791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data:</a:t>
            </a:r>
          </a:p>
          <a:p>
            <a:pPr>
              <a:spcAft>
                <a:spcPts val="1200"/>
              </a:spcAft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200"/>
              </a:spcAft>
              <a:defRPr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1200"/>
              </a:spcAft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200"/>
              </a:spcAft>
              <a:defRPr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of users and items: 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IDs (Collaborative filtering), historical sequence (sequential recommendation), user/item contents (content-based recommendation).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200"/>
              </a:spcAft>
              <a:defRPr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 model: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94" y="1570912"/>
            <a:ext cx="1914310" cy="14082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8249" y="297921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Explicit feedback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10278" y="297392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Implicit feedback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6" name="表格 4">
            <a:extLst>
              <a:ext uri="{FF2B5EF4-FFF2-40B4-BE49-F238E27FC236}">
                <a16:creationId xmlns:a16="http://schemas.microsoft.com/office/drawing/2014/main" id="{E9D76986-8534-4769-9073-7778AABD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690567"/>
              </p:ext>
            </p:extLst>
          </p:nvPr>
        </p:nvGraphicFramePr>
        <p:xfrm>
          <a:off x="5578528" y="1625860"/>
          <a:ext cx="1889072" cy="1298614"/>
        </p:xfrm>
        <a:graphic>
          <a:graphicData uri="http://schemas.openxmlformats.org/drawingml/2006/table">
            <a:tbl>
              <a:tblPr firstRow="1" bandRow="1"/>
              <a:tblGrid>
                <a:gridCol w="472268">
                  <a:extLst>
                    <a:ext uri="{9D8B030D-6E8A-4147-A177-3AD203B41FA5}">
                      <a16:colId xmlns:a16="http://schemas.microsoft.com/office/drawing/2014/main" val="734159862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1943250054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147705999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551498525"/>
                    </a:ext>
                  </a:extLst>
                </a:gridCol>
              </a:tblGrid>
              <a:tr h="43927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972550"/>
                  </a:ext>
                </a:extLst>
              </a:tr>
              <a:tr h="42967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242404"/>
                  </a:ext>
                </a:extLst>
              </a:tr>
              <a:tr h="42967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606867"/>
                  </a:ext>
                </a:extLst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 bwMode="auto">
          <a:xfrm>
            <a:off x="457200" y="6400800"/>
            <a:ext cx="82296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D5AD7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7" name="椭圆 6"/>
          <p:cNvSpPr/>
          <p:nvPr/>
        </p:nvSpPr>
        <p:spPr bwMode="auto">
          <a:xfrm>
            <a:off x="914400" y="6324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25" y="566316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Matrix factorization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0050" y="6421328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2009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3308350" y="6324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30529" y="5539482"/>
            <a:ext cx="2255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learning:</a:t>
            </a:r>
          </a:p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CNN, CDAE, NCF</a:t>
            </a:r>
          </a:p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Deep &amp; wide </a:t>
            </a:r>
          </a:p>
          <a:p>
            <a:pPr algn="ctr"/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794000" y="6421328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2013 (2016)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143624" y="5657811"/>
            <a:ext cx="1552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altLang="zh-CN" sz="16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raph models: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NGCF, </a:t>
            </a:r>
            <a:r>
              <a:rPr lang="en-US" altLang="zh-CN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LightGCN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27762" y="6421328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6767512" y="6324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30300" y="6410572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1666875" y="6312946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43000" y="5663164"/>
            <a:ext cx="1322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Factorization</a:t>
            </a:r>
          </a:p>
          <a:p>
            <a:pPr algn="ctr"/>
            <a:r>
              <a:rPr lang="en-US" altLang="zh-CN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949700" y="5652926"/>
            <a:ext cx="1552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 RS: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altLang="zh-CN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GRURec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SASRec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124326" y="6416922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4664076" y="6320194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105491" y="5786274"/>
            <a:ext cx="1552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DIN</a:t>
            </a:r>
            <a:endParaRPr lang="zh-CN" altLang="en-US" sz="16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372102" y="6426681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5911852" y="6329953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539128" y="5794475"/>
            <a:ext cx="1552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Models</a:t>
            </a:r>
            <a:endParaRPr lang="zh-CN" altLang="en-US" sz="16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634290" y="6416443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8174040" y="631971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31484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6" name="Picture 8" descr="11 Question and Answer Software to Build your Q&amp;A Web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45" y="1770898"/>
            <a:ext cx="3293996" cy="234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830945" y="4303612"/>
            <a:ext cx="42112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dirty="0">
                <a:latin typeface="Algerian" panose="04020705040A02060702" pitchFamily="82" charset="0"/>
              </a:rPr>
              <a:t>Thank you!</a:t>
            </a:r>
            <a:endParaRPr lang="zh-CN" altLang="en-US" sz="4500" dirty="0">
              <a:latin typeface="Algerian" panose="04020705040A02060702" pitchFamily="82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mtClean="0"/>
              <a:pPr algn="r">
                <a:spcBef>
                  <a:spcPts val="0"/>
                </a:spcBef>
                <a:spcAft>
                  <a:spcPts val="0"/>
                </a:spcAft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78469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1628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9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Recommender System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228600" y="838200"/>
            <a:ext cx="8965847" cy="402025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634290" y="6416443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2023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Inhaltsplatzhalter 2">
            <a:extLst>
              <a:ext uri="{FF2B5EF4-FFF2-40B4-BE49-F238E27FC236}">
                <a16:creationId xmlns:a16="http://schemas.microsoft.com/office/drawing/2014/main" id="{A09B7634-AF94-4252-B9D8-1106CA441A2C}"/>
              </a:ext>
            </a:extLst>
          </p:cNvPr>
          <p:cNvSpPr txBox="1">
            <a:spLocks/>
          </p:cNvSpPr>
          <p:nvPr/>
        </p:nvSpPr>
        <p:spPr>
          <a:xfrm>
            <a:off x="404587" y="1216204"/>
            <a:ext cx="4039889" cy="5260796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Workflow of RS</a:t>
            </a:r>
          </a:p>
          <a:p>
            <a:pPr lvl="1" fontAlgn="auto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Training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: RS 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trained/updated on </a:t>
            </a:r>
            <a:r>
              <a:rPr lang="en-US" sz="2000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observed user-item interaction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data.</a:t>
            </a:r>
          </a:p>
          <a:p>
            <a:pPr lvl="1" fontAlgn="auto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Serving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: RS infers user preference over items and exposes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top-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items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lvl="1" fontAlgn="auto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Collecting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: User actions on exposed items are merged into the </a:t>
            </a:r>
            <a:r>
              <a:rPr lang="en-US" sz="2000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training data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fontAlgn="auto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Forming a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Feedback Loop</a:t>
            </a:r>
          </a:p>
          <a:p>
            <a:pPr lvl="1"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fontAlgn="auto"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None/>
              <a:defRPr/>
            </a:pPr>
            <a:endParaRPr lang="en-US" sz="2400" i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  <a:defRPr/>
            </a:pPr>
            <a:endParaRPr lang="en-US" sz="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fontAlgn="auto">
              <a:spcAft>
                <a:spcPts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6200" y="1637593"/>
            <a:ext cx="5276497" cy="41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8631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676cf8-5474-48b8-bb4a-a15cc4c0c08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61A6E9D10E801C439BD093929598313C" ma:contentTypeVersion="16" ma:contentTypeDescription="新建文档。" ma:contentTypeScope="" ma:versionID="c037d8c3dd845380f03e90166be1ed70">
  <xsd:schema xmlns:xsd="http://www.w3.org/2001/XMLSchema" xmlns:xs="http://www.w3.org/2001/XMLSchema" xmlns:p="http://schemas.microsoft.com/office/2006/metadata/properties" xmlns:ns3="06676cf8-5474-48b8-bb4a-a15cc4c0c08c" xmlns:ns4="69f163d1-7d64-4a05-b9e8-089f76d67166" targetNamespace="http://schemas.microsoft.com/office/2006/metadata/properties" ma:root="true" ma:fieldsID="5c91886e76f4988de74ab80fd96c9381" ns3:_="" ns4:_="">
    <xsd:import namespace="06676cf8-5474-48b8-bb4a-a15cc4c0c08c"/>
    <xsd:import namespace="69f163d1-7d64-4a05-b9e8-089f76d6716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676cf8-5474-48b8-bb4a-a15cc4c0c0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163d1-7d64-4a05-b9e8-089f76d671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共享提示哈希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756ED0-69EF-4022-9C9F-5BCF45F098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7D5933-0A1D-47E0-9C7B-4BA6058BD171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06676cf8-5474-48b8-bb4a-a15cc4c0c08c"/>
    <ds:schemaRef ds:uri="69f163d1-7d64-4a05-b9e8-089f76d67166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995D813-B093-49E6-8910-C91411B4D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676cf8-5474-48b8-bb4a-a15cc4c0c08c"/>
    <ds:schemaRef ds:uri="69f163d1-7d64-4a05-b9e8-089f76d671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30547</TotalTime>
  <Words>2345</Words>
  <Application>Microsoft Office PowerPoint</Application>
  <PresentationFormat>全屏显示(4:3)</PresentationFormat>
  <Paragraphs>642</Paragraphs>
  <Slides>80</Slides>
  <Notes>80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5" baseType="lpstr">
      <vt:lpstr>Noto Sans Symbols</vt:lpstr>
      <vt:lpstr>DengXian</vt:lpstr>
      <vt:lpstr>SimSun</vt:lpstr>
      <vt:lpstr>SimSun</vt:lpstr>
      <vt:lpstr>Algerian</vt:lpstr>
      <vt:lpstr>Arial</vt:lpstr>
      <vt:lpstr>Berlin Sans FB Demi</vt:lpstr>
      <vt:lpstr>Calibri</vt:lpstr>
      <vt:lpstr>Cambria Math</vt:lpstr>
      <vt:lpstr>Gill Sans MT</vt:lpstr>
      <vt:lpstr>Tahoma</vt:lpstr>
      <vt:lpstr>Times New Roman</vt:lpstr>
      <vt:lpstr>Wingdings</vt:lpstr>
      <vt:lpstr>Blends</vt:lpstr>
      <vt:lpstr>Equation</vt:lpstr>
      <vt:lpstr>Data Mining:  Advanced Techniques      Recommender System</vt:lpstr>
      <vt:lpstr>Why recommender system?</vt:lpstr>
      <vt:lpstr>Why recommender system?</vt:lpstr>
      <vt:lpstr>Why recommender system?</vt:lpstr>
      <vt:lpstr>Recommender system</vt:lpstr>
      <vt:lpstr>What is Recommender System?</vt:lpstr>
      <vt:lpstr>What is Recommender System?</vt:lpstr>
      <vt:lpstr>Recommender System</vt:lpstr>
      <vt:lpstr>Recommender System</vt:lpstr>
      <vt:lpstr>PowerPoint 演示文稿</vt:lpstr>
      <vt:lpstr>Recommender System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Recommender models</vt:lpstr>
      <vt:lpstr>PowerPoint 演示文稿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Typical problems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Recommender System</vt:lpstr>
      <vt:lpstr>Recommender System</vt:lpstr>
      <vt:lpstr>PowerPoint 演示文稿</vt:lpstr>
      <vt:lpstr>PowerPoint 演示文稿</vt:lpstr>
    </vt:vector>
  </TitlesOfParts>
  <Company>S.F.U.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7class</dc:title>
  <dc:creator>Jiawei Han</dc:creator>
  <cp:lastModifiedBy>sleepyhunt</cp:lastModifiedBy>
  <cp:revision>1476</cp:revision>
  <cp:lastPrinted>2012-11-04T04:01:56Z</cp:lastPrinted>
  <dcterms:created xsi:type="dcterms:W3CDTF">1998-06-19T04:38:52Z</dcterms:created>
  <dcterms:modified xsi:type="dcterms:W3CDTF">2023-11-07T05:54:13Z</dcterms:modified>
  <cp:category>data mining book slides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0x01010061A6E9D10E801C439BD093929598313C</vt:lpwstr>
  </property>
</Properties>
</file>